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2" r:id="rId8"/>
    <p:sldId id="263" r:id="rId9"/>
    <p:sldId id="264" r:id="rId10"/>
    <p:sldId id="259" r:id="rId11"/>
    <p:sldId id="285" r:id="rId12"/>
    <p:sldId id="260" r:id="rId13"/>
    <p:sldId id="265" r:id="rId14"/>
    <p:sldId id="276" r:id="rId15"/>
    <p:sldId id="277" r:id="rId16"/>
    <p:sldId id="274" r:id="rId17"/>
    <p:sldId id="271" r:id="rId18"/>
    <p:sldId id="279" r:id="rId19"/>
    <p:sldId id="266" r:id="rId20"/>
    <p:sldId id="278" r:id="rId21"/>
    <p:sldId id="283" r:id="rId22"/>
    <p:sldId id="267" r:id="rId23"/>
    <p:sldId id="268" r:id="rId24"/>
    <p:sldId id="269" r:id="rId25"/>
    <p:sldId id="284" r:id="rId26"/>
    <p:sldId id="270" r:id="rId27"/>
    <p:sldId id="280" r:id="rId28"/>
    <p:sldId id="281" r:id="rId29"/>
    <p:sldId id="286" r:id="rId30"/>
    <p:sldId id="282" r:id="rId31"/>
    <p:sldId id="272" r:id="rId32"/>
    <p:sldId id="27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45B5"/>
    <a:srgbClr val="6E48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533" autoAdjust="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AA701-0D42-5740-11F1-0CEE293827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A93225-565A-26D8-CD05-16726F7BEC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992966-A6CC-8238-53B7-7A778EB15C54}"/>
              </a:ext>
            </a:extLst>
          </p:cNvPr>
          <p:cNvSpPr>
            <a:spLocks noGrp="1"/>
          </p:cNvSpPr>
          <p:nvPr>
            <p:ph type="dt" sz="half" idx="10"/>
          </p:nvPr>
        </p:nvSpPr>
        <p:spPr/>
        <p:txBody>
          <a:bodyPr/>
          <a:lstStyle/>
          <a:p>
            <a:fld id="{8E0D8DBB-C478-4698-9E5A-3DB64064333F}" type="datetimeFigureOut">
              <a:rPr lang="en-US" smtClean="0"/>
              <a:t>8/25/2025</a:t>
            </a:fld>
            <a:endParaRPr lang="en-US" dirty="0"/>
          </a:p>
        </p:txBody>
      </p:sp>
      <p:sp>
        <p:nvSpPr>
          <p:cNvPr id="5" name="Footer Placeholder 4">
            <a:extLst>
              <a:ext uri="{FF2B5EF4-FFF2-40B4-BE49-F238E27FC236}">
                <a16:creationId xmlns:a16="http://schemas.microsoft.com/office/drawing/2014/main" id="{90D5012E-0CE8-8231-132B-3CF500DF1A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0A6A51-6C3F-A64B-40B3-90C2DC45414F}"/>
              </a:ext>
            </a:extLst>
          </p:cNvPr>
          <p:cNvSpPr>
            <a:spLocks noGrp="1"/>
          </p:cNvSpPr>
          <p:nvPr>
            <p:ph type="sldNum" sz="quarter" idx="12"/>
          </p:nvPr>
        </p:nvSpPr>
        <p:spPr/>
        <p:txBody>
          <a:bodyPr/>
          <a:lstStyle/>
          <a:p>
            <a:fld id="{FB45714F-7FDF-4868-8FCC-D03D602C3D76}" type="slidenum">
              <a:rPr lang="en-US" smtClean="0"/>
              <a:t>‹#›</a:t>
            </a:fld>
            <a:endParaRPr lang="en-US" dirty="0"/>
          </a:p>
        </p:txBody>
      </p:sp>
    </p:spTree>
    <p:extLst>
      <p:ext uri="{BB962C8B-B14F-4D97-AF65-F5344CB8AC3E}">
        <p14:creationId xmlns:p14="http://schemas.microsoft.com/office/powerpoint/2010/main" val="1258000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C0E2-622A-F381-75D1-9E066053EC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E47644-1EFA-7A0C-A68D-4A221A2737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19A023-755D-0592-0A52-938285323D4D}"/>
              </a:ext>
            </a:extLst>
          </p:cNvPr>
          <p:cNvSpPr>
            <a:spLocks noGrp="1"/>
          </p:cNvSpPr>
          <p:nvPr>
            <p:ph type="dt" sz="half" idx="10"/>
          </p:nvPr>
        </p:nvSpPr>
        <p:spPr/>
        <p:txBody>
          <a:bodyPr/>
          <a:lstStyle/>
          <a:p>
            <a:fld id="{8E0D8DBB-C478-4698-9E5A-3DB64064333F}" type="datetimeFigureOut">
              <a:rPr lang="en-US" smtClean="0"/>
              <a:t>8/25/2025</a:t>
            </a:fld>
            <a:endParaRPr lang="en-US" dirty="0"/>
          </a:p>
        </p:txBody>
      </p:sp>
      <p:sp>
        <p:nvSpPr>
          <p:cNvPr id="5" name="Footer Placeholder 4">
            <a:extLst>
              <a:ext uri="{FF2B5EF4-FFF2-40B4-BE49-F238E27FC236}">
                <a16:creationId xmlns:a16="http://schemas.microsoft.com/office/drawing/2014/main" id="{B1CE67E0-DFCC-1231-30CF-A08CEE4E03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C80F78-EAD0-D6ED-0532-93207988E1B4}"/>
              </a:ext>
            </a:extLst>
          </p:cNvPr>
          <p:cNvSpPr>
            <a:spLocks noGrp="1"/>
          </p:cNvSpPr>
          <p:nvPr>
            <p:ph type="sldNum" sz="quarter" idx="12"/>
          </p:nvPr>
        </p:nvSpPr>
        <p:spPr/>
        <p:txBody>
          <a:bodyPr/>
          <a:lstStyle/>
          <a:p>
            <a:fld id="{FB45714F-7FDF-4868-8FCC-D03D602C3D76}" type="slidenum">
              <a:rPr lang="en-US" smtClean="0"/>
              <a:t>‹#›</a:t>
            </a:fld>
            <a:endParaRPr lang="en-US" dirty="0"/>
          </a:p>
        </p:txBody>
      </p:sp>
    </p:spTree>
    <p:extLst>
      <p:ext uri="{BB962C8B-B14F-4D97-AF65-F5344CB8AC3E}">
        <p14:creationId xmlns:p14="http://schemas.microsoft.com/office/powerpoint/2010/main" val="1409630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845BE9-F377-ADAC-052E-127A4F4C476D}"/>
              </a:ext>
            </a:extLst>
          </p:cNvPr>
          <p:cNvSpPr>
            <a:spLocks noGrp="1"/>
          </p:cNvSpPr>
          <p:nvPr>
            <p:ph type="title" orient="vert"/>
          </p:nvPr>
        </p:nvSpPr>
        <p:spPr>
          <a:xfrm>
            <a:off x="8724900" y="1422400"/>
            <a:ext cx="2628900" cy="47545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0BD8DF-C90A-EE41-B09B-279F8B4EC106}"/>
              </a:ext>
            </a:extLst>
          </p:cNvPr>
          <p:cNvSpPr>
            <a:spLocks noGrp="1"/>
          </p:cNvSpPr>
          <p:nvPr>
            <p:ph type="body" orient="vert" idx="1"/>
          </p:nvPr>
        </p:nvSpPr>
        <p:spPr>
          <a:xfrm>
            <a:off x="838200" y="1422400"/>
            <a:ext cx="7734300" cy="4754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02B8F-2F83-2C3D-4E3A-D08AB07D4417}"/>
              </a:ext>
            </a:extLst>
          </p:cNvPr>
          <p:cNvSpPr>
            <a:spLocks noGrp="1"/>
          </p:cNvSpPr>
          <p:nvPr>
            <p:ph type="dt" sz="half" idx="10"/>
          </p:nvPr>
        </p:nvSpPr>
        <p:spPr/>
        <p:txBody>
          <a:bodyPr/>
          <a:lstStyle/>
          <a:p>
            <a:fld id="{8E0D8DBB-C478-4698-9E5A-3DB64064333F}" type="datetimeFigureOut">
              <a:rPr lang="en-US" smtClean="0"/>
              <a:t>8/25/2025</a:t>
            </a:fld>
            <a:endParaRPr lang="en-US" dirty="0"/>
          </a:p>
        </p:txBody>
      </p:sp>
      <p:sp>
        <p:nvSpPr>
          <p:cNvPr id="5" name="Footer Placeholder 4">
            <a:extLst>
              <a:ext uri="{FF2B5EF4-FFF2-40B4-BE49-F238E27FC236}">
                <a16:creationId xmlns:a16="http://schemas.microsoft.com/office/drawing/2014/main" id="{885B58D5-A591-078F-4AF0-7851DC9248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0D4A74-55BE-6204-13FA-1544E35181BD}"/>
              </a:ext>
            </a:extLst>
          </p:cNvPr>
          <p:cNvSpPr>
            <a:spLocks noGrp="1"/>
          </p:cNvSpPr>
          <p:nvPr>
            <p:ph type="sldNum" sz="quarter" idx="12"/>
          </p:nvPr>
        </p:nvSpPr>
        <p:spPr/>
        <p:txBody>
          <a:bodyPr/>
          <a:lstStyle/>
          <a:p>
            <a:fld id="{FB45714F-7FDF-4868-8FCC-D03D602C3D76}" type="slidenum">
              <a:rPr lang="en-US" smtClean="0"/>
              <a:t>‹#›</a:t>
            </a:fld>
            <a:endParaRPr lang="en-US" dirty="0"/>
          </a:p>
        </p:txBody>
      </p:sp>
    </p:spTree>
    <p:extLst>
      <p:ext uri="{BB962C8B-B14F-4D97-AF65-F5344CB8AC3E}">
        <p14:creationId xmlns:p14="http://schemas.microsoft.com/office/powerpoint/2010/main" val="67996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9B9C8-2C79-94EF-90C5-2194172585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580442-5769-110E-9F7D-A958C6ACE8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5CDFB-8A00-E43D-13ED-2EEA1410C0BE}"/>
              </a:ext>
            </a:extLst>
          </p:cNvPr>
          <p:cNvSpPr>
            <a:spLocks noGrp="1"/>
          </p:cNvSpPr>
          <p:nvPr>
            <p:ph type="dt" sz="half" idx="10"/>
          </p:nvPr>
        </p:nvSpPr>
        <p:spPr/>
        <p:txBody>
          <a:bodyPr/>
          <a:lstStyle/>
          <a:p>
            <a:fld id="{8E0D8DBB-C478-4698-9E5A-3DB64064333F}" type="datetimeFigureOut">
              <a:rPr lang="en-US" smtClean="0"/>
              <a:t>8/25/2025</a:t>
            </a:fld>
            <a:endParaRPr lang="en-US" dirty="0"/>
          </a:p>
        </p:txBody>
      </p:sp>
      <p:sp>
        <p:nvSpPr>
          <p:cNvPr id="5" name="Footer Placeholder 4">
            <a:extLst>
              <a:ext uri="{FF2B5EF4-FFF2-40B4-BE49-F238E27FC236}">
                <a16:creationId xmlns:a16="http://schemas.microsoft.com/office/drawing/2014/main" id="{C0CCAD83-814B-94EE-B179-03D3B44FF3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EFAEA0-1317-8106-1481-23133A24B43F}"/>
              </a:ext>
            </a:extLst>
          </p:cNvPr>
          <p:cNvSpPr>
            <a:spLocks noGrp="1"/>
          </p:cNvSpPr>
          <p:nvPr>
            <p:ph type="sldNum" sz="quarter" idx="12"/>
          </p:nvPr>
        </p:nvSpPr>
        <p:spPr/>
        <p:txBody>
          <a:bodyPr/>
          <a:lstStyle/>
          <a:p>
            <a:fld id="{FB45714F-7FDF-4868-8FCC-D03D602C3D76}" type="slidenum">
              <a:rPr lang="en-US" smtClean="0"/>
              <a:t>‹#›</a:t>
            </a:fld>
            <a:endParaRPr lang="en-US" dirty="0"/>
          </a:p>
        </p:txBody>
      </p:sp>
    </p:spTree>
    <p:extLst>
      <p:ext uri="{BB962C8B-B14F-4D97-AF65-F5344CB8AC3E}">
        <p14:creationId xmlns:p14="http://schemas.microsoft.com/office/powerpoint/2010/main" val="2407446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E9517-73AB-B0C2-B24D-040DD3128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05D825-4C7E-7F6C-09DF-DAE05C3241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38F0F3-3452-A40C-86A5-D76A46D96ED7}"/>
              </a:ext>
            </a:extLst>
          </p:cNvPr>
          <p:cNvSpPr>
            <a:spLocks noGrp="1"/>
          </p:cNvSpPr>
          <p:nvPr>
            <p:ph type="dt" sz="half" idx="10"/>
          </p:nvPr>
        </p:nvSpPr>
        <p:spPr/>
        <p:txBody>
          <a:bodyPr/>
          <a:lstStyle/>
          <a:p>
            <a:fld id="{8E0D8DBB-C478-4698-9E5A-3DB64064333F}" type="datetimeFigureOut">
              <a:rPr lang="en-US" smtClean="0"/>
              <a:t>8/25/2025</a:t>
            </a:fld>
            <a:endParaRPr lang="en-US" dirty="0"/>
          </a:p>
        </p:txBody>
      </p:sp>
      <p:sp>
        <p:nvSpPr>
          <p:cNvPr id="5" name="Footer Placeholder 4">
            <a:extLst>
              <a:ext uri="{FF2B5EF4-FFF2-40B4-BE49-F238E27FC236}">
                <a16:creationId xmlns:a16="http://schemas.microsoft.com/office/drawing/2014/main" id="{3B65707E-F02D-7CCF-9935-247FEFEFE1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3D9DDB-1527-43CA-6408-72601857AA75}"/>
              </a:ext>
            </a:extLst>
          </p:cNvPr>
          <p:cNvSpPr>
            <a:spLocks noGrp="1"/>
          </p:cNvSpPr>
          <p:nvPr>
            <p:ph type="sldNum" sz="quarter" idx="12"/>
          </p:nvPr>
        </p:nvSpPr>
        <p:spPr/>
        <p:txBody>
          <a:bodyPr/>
          <a:lstStyle/>
          <a:p>
            <a:fld id="{FB45714F-7FDF-4868-8FCC-D03D602C3D76}" type="slidenum">
              <a:rPr lang="en-US" smtClean="0"/>
              <a:t>‹#›</a:t>
            </a:fld>
            <a:endParaRPr lang="en-US" dirty="0"/>
          </a:p>
        </p:txBody>
      </p:sp>
    </p:spTree>
    <p:extLst>
      <p:ext uri="{BB962C8B-B14F-4D97-AF65-F5344CB8AC3E}">
        <p14:creationId xmlns:p14="http://schemas.microsoft.com/office/powerpoint/2010/main" val="580905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D56AD-680F-C9A7-3257-7F1B51F519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1A59C6-B7C2-5FCD-EBB6-777E3CCFDB95}"/>
              </a:ext>
            </a:extLst>
          </p:cNvPr>
          <p:cNvSpPr>
            <a:spLocks noGrp="1"/>
          </p:cNvSpPr>
          <p:nvPr>
            <p:ph sz="half" idx="1"/>
          </p:nvPr>
        </p:nvSpPr>
        <p:spPr>
          <a:xfrm>
            <a:off x="838200" y="2826327"/>
            <a:ext cx="5181600" cy="3350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36FB8B-1C27-72D0-961A-4DD8E7BBEE8B}"/>
              </a:ext>
            </a:extLst>
          </p:cNvPr>
          <p:cNvSpPr>
            <a:spLocks noGrp="1"/>
          </p:cNvSpPr>
          <p:nvPr>
            <p:ph sz="half" idx="2"/>
          </p:nvPr>
        </p:nvSpPr>
        <p:spPr>
          <a:xfrm>
            <a:off x="6172200" y="2826327"/>
            <a:ext cx="5181600" cy="33506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74CF597-B648-0FC5-7761-22D0510AD054}"/>
              </a:ext>
            </a:extLst>
          </p:cNvPr>
          <p:cNvSpPr>
            <a:spLocks noGrp="1"/>
          </p:cNvSpPr>
          <p:nvPr>
            <p:ph type="dt" sz="half" idx="10"/>
          </p:nvPr>
        </p:nvSpPr>
        <p:spPr/>
        <p:txBody>
          <a:bodyPr/>
          <a:lstStyle/>
          <a:p>
            <a:fld id="{8E0D8DBB-C478-4698-9E5A-3DB64064333F}" type="datetimeFigureOut">
              <a:rPr lang="en-US" smtClean="0"/>
              <a:t>8/25/2025</a:t>
            </a:fld>
            <a:endParaRPr lang="en-US" dirty="0"/>
          </a:p>
        </p:txBody>
      </p:sp>
      <p:sp>
        <p:nvSpPr>
          <p:cNvPr id="6" name="Footer Placeholder 5">
            <a:extLst>
              <a:ext uri="{FF2B5EF4-FFF2-40B4-BE49-F238E27FC236}">
                <a16:creationId xmlns:a16="http://schemas.microsoft.com/office/drawing/2014/main" id="{9185EE50-5C34-2F7C-C362-C4F2D1B45E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4C1048E-3C31-2449-3564-4C228131395C}"/>
              </a:ext>
            </a:extLst>
          </p:cNvPr>
          <p:cNvSpPr>
            <a:spLocks noGrp="1"/>
          </p:cNvSpPr>
          <p:nvPr>
            <p:ph type="sldNum" sz="quarter" idx="12"/>
          </p:nvPr>
        </p:nvSpPr>
        <p:spPr/>
        <p:txBody>
          <a:bodyPr/>
          <a:lstStyle/>
          <a:p>
            <a:fld id="{FB45714F-7FDF-4868-8FCC-D03D602C3D76}" type="slidenum">
              <a:rPr lang="en-US" smtClean="0"/>
              <a:t>‹#›</a:t>
            </a:fld>
            <a:endParaRPr lang="en-US" dirty="0"/>
          </a:p>
        </p:txBody>
      </p:sp>
    </p:spTree>
    <p:extLst>
      <p:ext uri="{BB962C8B-B14F-4D97-AF65-F5344CB8AC3E}">
        <p14:creationId xmlns:p14="http://schemas.microsoft.com/office/powerpoint/2010/main" val="2709641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0BAC-F365-2814-D864-62817B36DB12}"/>
              </a:ext>
            </a:extLst>
          </p:cNvPr>
          <p:cNvSpPr>
            <a:spLocks noGrp="1"/>
          </p:cNvSpPr>
          <p:nvPr>
            <p:ph type="title"/>
          </p:nvPr>
        </p:nvSpPr>
        <p:spPr>
          <a:xfrm>
            <a:off x="838200" y="1430337"/>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492D2EA-992B-901B-2943-33731DC3FAD2}"/>
              </a:ext>
            </a:extLst>
          </p:cNvPr>
          <p:cNvSpPr>
            <a:spLocks noGrp="1"/>
          </p:cNvSpPr>
          <p:nvPr>
            <p:ph type="body" idx="1"/>
          </p:nvPr>
        </p:nvSpPr>
        <p:spPr>
          <a:xfrm>
            <a:off x="827375" y="285035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862895-2D2A-7671-426F-DC1D027E1F74}"/>
              </a:ext>
            </a:extLst>
          </p:cNvPr>
          <p:cNvSpPr>
            <a:spLocks noGrp="1"/>
          </p:cNvSpPr>
          <p:nvPr>
            <p:ph sz="half" idx="2"/>
          </p:nvPr>
        </p:nvSpPr>
        <p:spPr>
          <a:xfrm>
            <a:off x="839788" y="3768727"/>
            <a:ext cx="5157787" cy="2420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46053DC-55BF-8F3F-6E0B-7FE37F4A7F28}"/>
              </a:ext>
            </a:extLst>
          </p:cNvPr>
          <p:cNvSpPr>
            <a:spLocks noGrp="1"/>
          </p:cNvSpPr>
          <p:nvPr>
            <p:ph type="body" sz="quarter" idx="3"/>
          </p:nvPr>
        </p:nvSpPr>
        <p:spPr>
          <a:xfrm>
            <a:off x="6169024" y="285634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69D9827-7211-FBB3-672F-31F46563835D}"/>
              </a:ext>
            </a:extLst>
          </p:cNvPr>
          <p:cNvSpPr>
            <a:spLocks noGrp="1"/>
          </p:cNvSpPr>
          <p:nvPr>
            <p:ph sz="quarter" idx="4"/>
          </p:nvPr>
        </p:nvSpPr>
        <p:spPr>
          <a:xfrm>
            <a:off x="6172200" y="3768727"/>
            <a:ext cx="5183188" cy="2420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6F7FAB4-E66D-0F76-9C1D-748193B5B46C}"/>
              </a:ext>
            </a:extLst>
          </p:cNvPr>
          <p:cNvSpPr>
            <a:spLocks noGrp="1"/>
          </p:cNvSpPr>
          <p:nvPr>
            <p:ph type="dt" sz="half" idx="10"/>
          </p:nvPr>
        </p:nvSpPr>
        <p:spPr/>
        <p:txBody>
          <a:bodyPr/>
          <a:lstStyle/>
          <a:p>
            <a:fld id="{8E0D8DBB-C478-4698-9E5A-3DB64064333F}" type="datetimeFigureOut">
              <a:rPr lang="en-US" smtClean="0"/>
              <a:t>8/25/2025</a:t>
            </a:fld>
            <a:endParaRPr lang="en-US" dirty="0"/>
          </a:p>
        </p:txBody>
      </p:sp>
      <p:sp>
        <p:nvSpPr>
          <p:cNvPr id="8" name="Footer Placeholder 7">
            <a:extLst>
              <a:ext uri="{FF2B5EF4-FFF2-40B4-BE49-F238E27FC236}">
                <a16:creationId xmlns:a16="http://schemas.microsoft.com/office/drawing/2014/main" id="{A68C80DE-A144-B459-9564-9C453DCF8B6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C74EE70-6BB1-E5CC-E1AC-BC68C3AA0D9D}"/>
              </a:ext>
            </a:extLst>
          </p:cNvPr>
          <p:cNvSpPr>
            <a:spLocks noGrp="1"/>
          </p:cNvSpPr>
          <p:nvPr>
            <p:ph type="sldNum" sz="quarter" idx="12"/>
          </p:nvPr>
        </p:nvSpPr>
        <p:spPr/>
        <p:txBody>
          <a:bodyPr/>
          <a:lstStyle/>
          <a:p>
            <a:fld id="{FB45714F-7FDF-4868-8FCC-D03D602C3D76}" type="slidenum">
              <a:rPr lang="en-US" smtClean="0"/>
              <a:t>‹#›</a:t>
            </a:fld>
            <a:endParaRPr lang="en-US" dirty="0"/>
          </a:p>
        </p:txBody>
      </p:sp>
    </p:spTree>
    <p:extLst>
      <p:ext uri="{BB962C8B-B14F-4D97-AF65-F5344CB8AC3E}">
        <p14:creationId xmlns:p14="http://schemas.microsoft.com/office/powerpoint/2010/main" val="3697279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2F807-CC5C-C553-32FC-EC22DFF23D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2439D-B8B7-A0B1-B097-EB05C6C67143}"/>
              </a:ext>
            </a:extLst>
          </p:cNvPr>
          <p:cNvSpPr>
            <a:spLocks noGrp="1"/>
          </p:cNvSpPr>
          <p:nvPr>
            <p:ph type="dt" sz="half" idx="10"/>
          </p:nvPr>
        </p:nvSpPr>
        <p:spPr/>
        <p:txBody>
          <a:bodyPr/>
          <a:lstStyle/>
          <a:p>
            <a:fld id="{8E0D8DBB-C478-4698-9E5A-3DB64064333F}" type="datetimeFigureOut">
              <a:rPr lang="en-US" smtClean="0"/>
              <a:t>8/25/2025</a:t>
            </a:fld>
            <a:endParaRPr lang="en-US" dirty="0"/>
          </a:p>
        </p:txBody>
      </p:sp>
      <p:sp>
        <p:nvSpPr>
          <p:cNvPr id="4" name="Footer Placeholder 3">
            <a:extLst>
              <a:ext uri="{FF2B5EF4-FFF2-40B4-BE49-F238E27FC236}">
                <a16:creationId xmlns:a16="http://schemas.microsoft.com/office/drawing/2014/main" id="{F0E8D692-0901-444A-B853-F726D0C83DF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CA6F83-132B-0F18-67DC-0EBED604B7F1}"/>
              </a:ext>
            </a:extLst>
          </p:cNvPr>
          <p:cNvSpPr>
            <a:spLocks noGrp="1"/>
          </p:cNvSpPr>
          <p:nvPr>
            <p:ph type="sldNum" sz="quarter" idx="12"/>
          </p:nvPr>
        </p:nvSpPr>
        <p:spPr/>
        <p:txBody>
          <a:bodyPr/>
          <a:lstStyle/>
          <a:p>
            <a:fld id="{FB45714F-7FDF-4868-8FCC-D03D602C3D76}" type="slidenum">
              <a:rPr lang="en-US" smtClean="0"/>
              <a:t>‹#›</a:t>
            </a:fld>
            <a:endParaRPr lang="en-US" dirty="0"/>
          </a:p>
        </p:txBody>
      </p:sp>
    </p:spTree>
    <p:extLst>
      <p:ext uri="{BB962C8B-B14F-4D97-AF65-F5344CB8AC3E}">
        <p14:creationId xmlns:p14="http://schemas.microsoft.com/office/powerpoint/2010/main" val="1889534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085A0F-ED71-013B-C952-1E6CE5760988}"/>
              </a:ext>
            </a:extLst>
          </p:cNvPr>
          <p:cNvSpPr>
            <a:spLocks noGrp="1"/>
          </p:cNvSpPr>
          <p:nvPr>
            <p:ph type="dt" sz="half" idx="10"/>
          </p:nvPr>
        </p:nvSpPr>
        <p:spPr/>
        <p:txBody>
          <a:bodyPr/>
          <a:lstStyle/>
          <a:p>
            <a:fld id="{8E0D8DBB-C478-4698-9E5A-3DB64064333F}" type="datetimeFigureOut">
              <a:rPr lang="en-US" smtClean="0"/>
              <a:t>8/25/2025</a:t>
            </a:fld>
            <a:endParaRPr lang="en-US" dirty="0"/>
          </a:p>
        </p:txBody>
      </p:sp>
      <p:sp>
        <p:nvSpPr>
          <p:cNvPr id="3" name="Footer Placeholder 2">
            <a:extLst>
              <a:ext uri="{FF2B5EF4-FFF2-40B4-BE49-F238E27FC236}">
                <a16:creationId xmlns:a16="http://schemas.microsoft.com/office/drawing/2014/main" id="{99671CC7-6F02-0817-175C-05F1B3E9BB1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2484157-8CE2-322A-50AC-4B64DA7E973B}"/>
              </a:ext>
            </a:extLst>
          </p:cNvPr>
          <p:cNvSpPr>
            <a:spLocks noGrp="1"/>
          </p:cNvSpPr>
          <p:nvPr>
            <p:ph type="sldNum" sz="quarter" idx="12"/>
          </p:nvPr>
        </p:nvSpPr>
        <p:spPr/>
        <p:txBody>
          <a:bodyPr/>
          <a:lstStyle/>
          <a:p>
            <a:fld id="{FB45714F-7FDF-4868-8FCC-D03D602C3D76}" type="slidenum">
              <a:rPr lang="en-US" smtClean="0"/>
              <a:t>‹#›</a:t>
            </a:fld>
            <a:endParaRPr lang="en-US" dirty="0"/>
          </a:p>
        </p:txBody>
      </p:sp>
    </p:spTree>
    <p:extLst>
      <p:ext uri="{BB962C8B-B14F-4D97-AF65-F5344CB8AC3E}">
        <p14:creationId xmlns:p14="http://schemas.microsoft.com/office/powerpoint/2010/main" val="1850801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CE05-4DBD-9B89-1EBE-ACF0557C6DFB}"/>
              </a:ext>
            </a:extLst>
          </p:cNvPr>
          <p:cNvSpPr>
            <a:spLocks noGrp="1"/>
          </p:cNvSpPr>
          <p:nvPr>
            <p:ph type="title"/>
          </p:nvPr>
        </p:nvSpPr>
        <p:spPr>
          <a:xfrm>
            <a:off x="839788" y="1385454"/>
            <a:ext cx="3932237" cy="67194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269DA0-CD9A-BBED-BAF0-9A65C31BFC5B}"/>
              </a:ext>
            </a:extLst>
          </p:cNvPr>
          <p:cNvSpPr>
            <a:spLocks noGrp="1"/>
          </p:cNvSpPr>
          <p:nvPr>
            <p:ph idx="1"/>
          </p:nvPr>
        </p:nvSpPr>
        <p:spPr>
          <a:xfrm>
            <a:off x="5183188" y="1385454"/>
            <a:ext cx="6172200" cy="44755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7848D1-2B76-7C94-A934-9D6BFA1A56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AF668C-6BC3-8D13-D094-3E0D1B31CBC0}"/>
              </a:ext>
            </a:extLst>
          </p:cNvPr>
          <p:cNvSpPr>
            <a:spLocks noGrp="1"/>
          </p:cNvSpPr>
          <p:nvPr>
            <p:ph type="dt" sz="half" idx="10"/>
          </p:nvPr>
        </p:nvSpPr>
        <p:spPr/>
        <p:txBody>
          <a:bodyPr/>
          <a:lstStyle/>
          <a:p>
            <a:fld id="{8E0D8DBB-C478-4698-9E5A-3DB64064333F}" type="datetimeFigureOut">
              <a:rPr lang="en-US" smtClean="0"/>
              <a:t>8/25/2025</a:t>
            </a:fld>
            <a:endParaRPr lang="en-US" dirty="0"/>
          </a:p>
        </p:txBody>
      </p:sp>
      <p:sp>
        <p:nvSpPr>
          <p:cNvPr id="6" name="Footer Placeholder 5">
            <a:extLst>
              <a:ext uri="{FF2B5EF4-FFF2-40B4-BE49-F238E27FC236}">
                <a16:creationId xmlns:a16="http://schemas.microsoft.com/office/drawing/2014/main" id="{DFDE0E08-04A5-8E8C-1CCB-20D93214BB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332A3D-09B4-D0FD-8D6E-22724AF5B2FA}"/>
              </a:ext>
            </a:extLst>
          </p:cNvPr>
          <p:cNvSpPr>
            <a:spLocks noGrp="1"/>
          </p:cNvSpPr>
          <p:nvPr>
            <p:ph type="sldNum" sz="quarter" idx="12"/>
          </p:nvPr>
        </p:nvSpPr>
        <p:spPr/>
        <p:txBody>
          <a:bodyPr/>
          <a:lstStyle/>
          <a:p>
            <a:fld id="{FB45714F-7FDF-4868-8FCC-D03D602C3D76}" type="slidenum">
              <a:rPr lang="en-US" smtClean="0"/>
              <a:t>‹#›</a:t>
            </a:fld>
            <a:endParaRPr lang="en-US" dirty="0"/>
          </a:p>
        </p:txBody>
      </p:sp>
    </p:spTree>
    <p:extLst>
      <p:ext uri="{BB962C8B-B14F-4D97-AF65-F5344CB8AC3E}">
        <p14:creationId xmlns:p14="http://schemas.microsoft.com/office/powerpoint/2010/main" val="445192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692CD-4E09-2B52-AE0B-8C062CB29F3A}"/>
              </a:ext>
            </a:extLst>
          </p:cNvPr>
          <p:cNvSpPr>
            <a:spLocks noGrp="1"/>
          </p:cNvSpPr>
          <p:nvPr>
            <p:ph type="title"/>
          </p:nvPr>
        </p:nvSpPr>
        <p:spPr>
          <a:xfrm>
            <a:off x="839788" y="1366982"/>
            <a:ext cx="3932237" cy="69041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D85692-C6B4-F0A7-6A3D-6A0166514E27}"/>
              </a:ext>
            </a:extLst>
          </p:cNvPr>
          <p:cNvSpPr>
            <a:spLocks noGrp="1"/>
          </p:cNvSpPr>
          <p:nvPr>
            <p:ph type="pic" idx="1"/>
          </p:nvPr>
        </p:nvSpPr>
        <p:spPr>
          <a:xfrm>
            <a:off x="5183188" y="1366982"/>
            <a:ext cx="6172200" cy="44940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D83AAD-5769-9E37-1427-545F7DB6E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ED4E62-72C4-0234-1EC6-A44597CD117D}"/>
              </a:ext>
            </a:extLst>
          </p:cNvPr>
          <p:cNvSpPr>
            <a:spLocks noGrp="1"/>
          </p:cNvSpPr>
          <p:nvPr>
            <p:ph type="dt" sz="half" idx="10"/>
          </p:nvPr>
        </p:nvSpPr>
        <p:spPr/>
        <p:txBody>
          <a:bodyPr/>
          <a:lstStyle/>
          <a:p>
            <a:fld id="{8E0D8DBB-C478-4698-9E5A-3DB64064333F}" type="datetimeFigureOut">
              <a:rPr lang="en-US" smtClean="0"/>
              <a:t>8/25/2025</a:t>
            </a:fld>
            <a:endParaRPr lang="en-US" dirty="0"/>
          </a:p>
        </p:txBody>
      </p:sp>
      <p:sp>
        <p:nvSpPr>
          <p:cNvPr id="6" name="Footer Placeholder 5">
            <a:extLst>
              <a:ext uri="{FF2B5EF4-FFF2-40B4-BE49-F238E27FC236}">
                <a16:creationId xmlns:a16="http://schemas.microsoft.com/office/drawing/2014/main" id="{F7F65BC6-BD37-678E-D767-27D9BF9140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502928-5EBD-EAF6-11A2-8D600C1227D1}"/>
              </a:ext>
            </a:extLst>
          </p:cNvPr>
          <p:cNvSpPr>
            <a:spLocks noGrp="1"/>
          </p:cNvSpPr>
          <p:nvPr>
            <p:ph type="sldNum" sz="quarter" idx="12"/>
          </p:nvPr>
        </p:nvSpPr>
        <p:spPr/>
        <p:txBody>
          <a:bodyPr/>
          <a:lstStyle/>
          <a:p>
            <a:fld id="{FB45714F-7FDF-4868-8FCC-D03D602C3D76}" type="slidenum">
              <a:rPr lang="en-US" smtClean="0"/>
              <a:t>‹#›</a:t>
            </a:fld>
            <a:endParaRPr lang="en-US" dirty="0"/>
          </a:p>
        </p:txBody>
      </p:sp>
    </p:spTree>
    <p:extLst>
      <p:ext uri="{BB962C8B-B14F-4D97-AF65-F5344CB8AC3E}">
        <p14:creationId xmlns:p14="http://schemas.microsoft.com/office/powerpoint/2010/main" val="253507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8134DA-2391-A748-2E3F-968E87A1577C}"/>
              </a:ext>
            </a:extLst>
          </p:cNvPr>
          <p:cNvSpPr>
            <a:spLocks noGrp="1"/>
          </p:cNvSpPr>
          <p:nvPr>
            <p:ph type="title"/>
          </p:nvPr>
        </p:nvSpPr>
        <p:spPr>
          <a:xfrm>
            <a:off x="838200" y="139036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D9DF58-3EF3-6DDA-CEF3-1508D9F4C093}"/>
              </a:ext>
            </a:extLst>
          </p:cNvPr>
          <p:cNvSpPr>
            <a:spLocks noGrp="1"/>
          </p:cNvSpPr>
          <p:nvPr>
            <p:ph type="body" idx="1"/>
          </p:nvPr>
        </p:nvSpPr>
        <p:spPr>
          <a:xfrm>
            <a:off x="838200" y="2854035"/>
            <a:ext cx="10515600" cy="33229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68E15-7F95-CBEC-2467-3323D15E03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0D8DBB-C478-4698-9E5A-3DB64064333F}" type="datetimeFigureOut">
              <a:rPr lang="en-US" smtClean="0"/>
              <a:t>8/25/2025</a:t>
            </a:fld>
            <a:endParaRPr lang="en-US" dirty="0"/>
          </a:p>
        </p:txBody>
      </p:sp>
      <p:sp>
        <p:nvSpPr>
          <p:cNvPr id="5" name="Footer Placeholder 4">
            <a:extLst>
              <a:ext uri="{FF2B5EF4-FFF2-40B4-BE49-F238E27FC236}">
                <a16:creationId xmlns:a16="http://schemas.microsoft.com/office/drawing/2014/main" id="{0C978EB5-7A89-8911-309B-64F9B5662E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D8A3977-F208-D940-F60F-97FDC584CA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45714F-7FDF-4868-8FCC-D03D602C3D76}" type="slidenum">
              <a:rPr lang="en-US" smtClean="0"/>
              <a:t>‹#›</a:t>
            </a:fld>
            <a:endParaRPr lang="en-US" dirty="0"/>
          </a:p>
        </p:txBody>
      </p:sp>
    </p:spTree>
    <p:extLst>
      <p:ext uri="{BB962C8B-B14F-4D97-AF65-F5344CB8AC3E}">
        <p14:creationId xmlns:p14="http://schemas.microsoft.com/office/powerpoint/2010/main" val="1906875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twc.edu.hk/uploads/files/registry/download/forms/Form_REG_28_Course_Exemption_dd20250819_efillable.pdf" TargetMode="External"/><Relationship Id="rId2" Type="http://schemas.openxmlformats.org/officeDocument/2006/relationships/hyperlink" Target="https://www.twc.edu.hk/uploads/files/registry/download/forms/Form_REG_01_Credit_Transfer_dd20250819_efillable.pdf"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twc.edu.hk/uploads/files/registry/download/forms/Form_REG_21_Deferment_dd20250625.pdf" TargetMode="External"/><Relationship Id="rId2" Type="http://schemas.openxmlformats.org/officeDocument/2006/relationships/hyperlink" Target="https://www.twc.edu.hk/uploads/files/registry/download/forms/Form_REG_20_Leave%20of%20Absence_dd20250707_efillable.pdf"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twc.edu.hk/uploads/files/registry/download/forms/Form_REG_10_Reinstatement_of_Registration_dd20250207_efillable.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twc.edu.hk/uploads/files/registry/download/forms/Form_REG_07_Clearance_Form_for_Withdrawal_Deregistration_dd20250707_efillable.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twc.edu.hk/uploads/files/registry/student_handbook/Student_Handbook_20250825.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registry@twc.edu.hk" TargetMode="Externa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www.twc.edu.hk/re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selfservice.twc.edu.h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twc.blackboard.com/ultra"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BDF3B-3808-FA88-B0AF-4043AD4C63A8}"/>
              </a:ext>
            </a:extLst>
          </p:cNvPr>
          <p:cNvSpPr>
            <a:spLocks noGrp="1"/>
          </p:cNvSpPr>
          <p:nvPr>
            <p:ph type="ctrTitle"/>
          </p:nvPr>
        </p:nvSpPr>
        <p:spPr>
          <a:xfrm>
            <a:off x="1524000" y="1674624"/>
            <a:ext cx="9144000" cy="2387600"/>
          </a:xfrm>
        </p:spPr>
        <p:txBody>
          <a:bodyPr>
            <a:normAutofit/>
          </a:bodyPr>
          <a:lstStyle/>
          <a:p>
            <a:r>
              <a:rPr lang="en-US" dirty="0">
                <a:solidFill>
                  <a:schemeClr val="bg1"/>
                </a:solidFill>
              </a:rPr>
              <a:t>Student Orientation </a:t>
            </a:r>
            <a:br>
              <a:rPr lang="en-US" dirty="0">
                <a:solidFill>
                  <a:schemeClr val="bg1"/>
                </a:solidFill>
              </a:rPr>
            </a:br>
            <a:r>
              <a:rPr lang="en-US" dirty="0">
                <a:solidFill>
                  <a:schemeClr val="bg1"/>
                </a:solidFill>
              </a:rPr>
              <a:t>2025/26</a:t>
            </a:r>
          </a:p>
        </p:txBody>
      </p:sp>
      <p:sp>
        <p:nvSpPr>
          <p:cNvPr id="3" name="Subtitle 2">
            <a:extLst>
              <a:ext uri="{FF2B5EF4-FFF2-40B4-BE49-F238E27FC236}">
                <a16:creationId xmlns:a16="http://schemas.microsoft.com/office/drawing/2014/main" id="{3DCE1DF2-4925-6E70-64D3-101E0EE30231}"/>
              </a:ext>
            </a:extLst>
          </p:cNvPr>
          <p:cNvSpPr>
            <a:spLocks noGrp="1"/>
          </p:cNvSpPr>
          <p:nvPr>
            <p:ph type="subTitle" idx="1"/>
          </p:nvPr>
        </p:nvSpPr>
        <p:spPr/>
        <p:txBody>
          <a:bodyPr>
            <a:normAutofit fontScale="92500" lnSpcReduction="10000"/>
          </a:bodyPr>
          <a:lstStyle/>
          <a:p>
            <a:endParaRPr lang="en-US" sz="3600" dirty="0">
              <a:solidFill>
                <a:schemeClr val="bg1"/>
              </a:solidFill>
            </a:endParaRPr>
          </a:p>
          <a:p>
            <a:endParaRPr lang="en-US" sz="3600" dirty="0">
              <a:solidFill>
                <a:schemeClr val="bg1"/>
              </a:solidFill>
            </a:endParaRPr>
          </a:p>
          <a:p>
            <a:r>
              <a:rPr lang="en-US" sz="3600" dirty="0">
                <a:solidFill>
                  <a:schemeClr val="bg1"/>
                </a:solidFill>
              </a:rPr>
              <a:t>Registry</a:t>
            </a:r>
          </a:p>
        </p:txBody>
      </p:sp>
    </p:spTree>
    <p:extLst>
      <p:ext uri="{BB962C8B-B14F-4D97-AF65-F5344CB8AC3E}">
        <p14:creationId xmlns:p14="http://schemas.microsoft.com/office/powerpoint/2010/main" val="2960421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161CB-048B-A759-32B2-C3EF4E4EEF3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ABF60E-E4B2-5577-C3E1-6BF540B21491}"/>
              </a:ext>
            </a:extLst>
          </p:cNvPr>
          <p:cNvSpPr>
            <a:spLocks noGrp="1"/>
          </p:cNvSpPr>
          <p:nvPr>
            <p:ph idx="1"/>
          </p:nvPr>
        </p:nvSpPr>
        <p:spPr>
          <a:xfrm>
            <a:off x="838198" y="2208628"/>
            <a:ext cx="10365338" cy="4510223"/>
          </a:xfrm>
        </p:spPr>
        <p:txBody>
          <a:bodyPr>
            <a:noAutofit/>
          </a:bodyPr>
          <a:lstStyle/>
          <a:p>
            <a:r>
              <a:rPr lang="en-US" altLang="zh-HK" dirty="0"/>
              <a:t>Previous credits earned with direct relevance </a:t>
            </a:r>
          </a:p>
          <a:p>
            <a:pPr marL="900113" indent="0">
              <a:buNone/>
            </a:pPr>
            <a:r>
              <a:rPr lang="en-US" altLang="zh-HK" dirty="0"/>
              <a:t>	apply no later than the end of add/drop period of the 1</a:t>
            </a:r>
            <a:r>
              <a:rPr lang="en-US" altLang="zh-HK" baseline="30000" dirty="0"/>
              <a:t>st</a:t>
            </a:r>
            <a:r>
              <a:rPr lang="en-US" altLang="zh-HK" dirty="0"/>
              <a:t> semester of first year of study</a:t>
            </a:r>
          </a:p>
          <a:p>
            <a:pPr marL="82296" indent="0">
              <a:buNone/>
            </a:pPr>
            <a:endParaRPr lang="en-US" altLang="zh-HK" dirty="0"/>
          </a:p>
          <a:p>
            <a:r>
              <a:rPr lang="en-US" altLang="zh-HK" dirty="0"/>
              <a:t>Additional credits earned during student exchange programmes</a:t>
            </a:r>
          </a:p>
          <a:p>
            <a:pPr marL="900113" lvl="1" indent="0">
              <a:buNone/>
            </a:pPr>
            <a:r>
              <a:rPr lang="en-US" altLang="zh-HK" sz="2800" dirty="0"/>
              <a:t>	apply before the commencement of the nearest semester following the attainment of additional qualifications</a:t>
            </a:r>
          </a:p>
        </p:txBody>
      </p:sp>
      <p:sp>
        <p:nvSpPr>
          <p:cNvPr id="4" name="Right Arrow 3">
            <a:extLst>
              <a:ext uri="{FF2B5EF4-FFF2-40B4-BE49-F238E27FC236}">
                <a16:creationId xmlns:a16="http://schemas.microsoft.com/office/drawing/2014/main" id="{C973F7F0-1B1F-F0F4-9A1A-77E74D5028A3}"/>
              </a:ext>
            </a:extLst>
          </p:cNvPr>
          <p:cNvSpPr/>
          <p:nvPr/>
        </p:nvSpPr>
        <p:spPr>
          <a:xfrm>
            <a:off x="1189892" y="2862032"/>
            <a:ext cx="457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 name="Right Arrow 4">
            <a:extLst>
              <a:ext uri="{FF2B5EF4-FFF2-40B4-BE49-F238E27FC236}">
                <a16:creationId xmlns:a16="http://schemas.microsoft.com/office/drawing/2014/main" id="{A1C247C9-7E8C-2F7E-3C41-5AF162357F98}"/>
              </a:ext>
            </a:extLst>
          </p:cNvPr>
          <p:cNvSpPr/>
          <p:nvPr/>
        </p:nvSpPr>
        <p:spPr>
          <a:xfrm>
            <a:off x="1189892" y="4676141"/>
            <a:ext cx="457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Title 1">
            <a:extLst>
              <a:ext uri="{FF2B5EF4-FFF2-40B4-BE49-F238E27FC236}">
                <a16:creationId xmlns:a16="http://schemas.microsoft.com/office/drawing/2014/main" id="{23169B99-15F3-C428-43B7-18B46F447C29}"/>
              </a:ext>
            </a:extLst>
          </p:cNvPr>
          <p:cNvSpPr txBox="1">
            <a:spLocks/>
          </p:cNvSpPr>
          <p:nvPr/>
        </p:nvSpPr>
        <p:spPr>
          <a:xfrm>
            <a:off x="838200" y="999835"/>
            <a:ext cx="111334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HK" dirty="0"/>
              <a:t>Credit Transfer / Course Exemption</a:t>
            </a:r>
            <a:endParaRPr lang="en-US" dirty="0"/>
          </a:p>
        </p:txBody>
      </p:sp>
      <p:pic>
        <p:nvPicPr>
          <p:cNvPr id="1026" name="Picture 2" descr="Qualification Vector Art, Icons, and Graphics for Free Download">
            <a:extLst>
              <a:ext uri="{FF2B5EF4-FFF2-40B4-BE49-F238E27FC236}">
                <a16:creationId xmlns:a16="http://schemas.microsoft.com/office/drawing/2014/main" id="{5D0EC42D-FB7B-D141-B630-29666DFAA7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42" t="9306" r="1270" b="53159"/>
          <a:stretch>
            <a:fillRect/>
          </a:stretch>
        </p:blipFill>
        <p:spPr bwMode="auto">
          <a:xfrm>
            <a:off x="9067088" y="786672"/>
            <a:ext cx="2008261" cy="175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33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845DA-20B0-B3D7-993B-17F0BB25553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E60304-9D26-6DDA-2FF8-D20387B49A47}"/>
              </a:ext>
            </a:extLst>
          </p:cNvPr>
          <p:cNvSpPr>
            <a:spLocks noGrp="1"/>
          </p:cNvSpPr>
          <p:nvPr>
            <p:ph idx="1"/>
          </p:nvPr>
        </p:nvSpPr>
        <p:spPr>
          <a:xfrm>
            <a:off x="838200" y="2277491"/>
            <a:ext cx="9896061" cy="4510223"/>
          </a:xfrm>
        </p:spPr>
        <p:txBody>
          <a:bodyPr>
            <a:noAutofit/>
          </a:bodyPr>
          <a:lstStyle/>
          <a:p>
            <a:r>
              <a:rPr lang="en-US" altLang="zh-HK" dirty="0"/>
              <a:t>For Senior Year Entrants (SYE) </a:t>
            </a:r>
          </a:p>
          <a:p>
            <a:pPr marL="900113" indent="0">
              <a:buNone/>
            </a:pPr>
            <a:r>
              <a:rPr lang="en-US" altLang="zh-HK" dirty="0"/>
              <a:t>	Normally, </a:t>
            </a:r>
            <a:r>
              <a:rPr lang="en-US" altLang="zh-HK" u="sng" dirty="0"/>
              <a:t>no need</a:t>
            </a:r>
            <a:r>
              <a:rPr lang="en-US" altLang="zh-HK" dirty="0"/>
              <a:t> to apply for Credit Transfer for individual courses as you were admitted with Advanced Standing and the Programme Team had considered your previous qualification</a:t>
            </a:r>
          </a:p>
        </p:txBody>
      </p:sp>
      <p:sp>
        <p:nvSpPr>
          <p:cNvPr id="4" name="Right Arrow 3">
            <a:extLst>
              <a:ext uri="{FF2B5EF4-FFF2-40B4-BE49-F238E27FC236}">
                <a16:creationId xmlns:a16="http://schemas.microsoft.com/office/drawing/2014/main" id="{DD173888-E14B-74E7-698F-961E10FD3DE0}"/>
              </a:ext>
            </a:extLst>
          </p:cNvPr>
          <p:cNvSpPr/>
          <p:nvPr/>
        </p:nvSpPr>
        <p:spPr>
          <a:xfrm>
            <a:off x="1189892" y="2862032"/>
            <a:ext cx="457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Title 1">
            <a:extLst>
              <a:ext uri="{FF2B5EF4-FFF2-40B4-BE49-F238E27FC236}">
                <a16:creationId xmlns:a16="http://schemas.microsoft.com/office/drawing/2014/main" id="{95E66272-E9E6-D7E4-BC60-33EE20605C05}"/>
              </a:ext>
            </a:extLst>
          </p:cNvPr>
          <p:cNvSpPr txBox="1">
            <a:spLocks/>
          </p:cNvSpPr>
          <p:nvPr/>
        </p:nvSpPr>
        <p:spPr>
          <a:xfrm>
            <a:off x="838200" y="999835"/>
            <a:ext cx="111334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HK" dirty="0"/>
              <a:t>Credit Transfer / Course Exemption</a:t>
            </a:r>
            <a:endParaRPr lang="en-US" dirty="0"/>
          </a:p>
        </p:txBody>
      </p:sp>
      <p:pic>
        <p:nvPicPr>
          <p:cNvPr id="2" name="Picture 2" descr="Qualification Vector Art, Icons, and Graphics for Free Download">
            <a:extLst>
              <a:ext uri="{FF2B5EF4-FFF2-40B4-BE49-F238E27FC236}">
                <a16:creationId xmlns:a16="http://schemas.microsoft.com/office/drawing/2014/main" id="{1F4E4637-60AE-6795-ED51-D0E2F8E7BD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42" t="9306" r="1270" b="53159"/>
          <a:stretch>
            <a:fillRect/>
          </a:stretch>
        </p:blipFill>
        <p:spPr bwMode="auto">
          <a:xfrm>
            <a:off x="9067088" y="786672"/>
            <a:ext cx="2008261" cy="175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06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75F86-81B9-4433-7F62-0B81DFC1D2A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FD1C39-0B95-9EED-D351-45C0D4624C8F}"/>
              </a:ext>
            </a:extLst>
          </p:cNvPr>
          <p:cNvSpPr>
            <a:spLocks noGrp="1"/>
          </p:cNvSpPr>
          <p:nvPr>
            <p:ph idx="1"/>
          </p:nvPr>
        </p:nvSpPr>
        <p:spPr>
          <a:xfrm>
            <a:off x="838199" y="2208628"/>
            <a:ext cx="9896061" cy="4510223"/>
          </a:xfrm>
        </p:spPr>
        <p:txBody>
          <a:bodyPr>
            <a:noAutofit/>
          </a:bodyPr>
          <a:lstStyle/>
          <a:p>
            <a:r>
              <a:rPr lang="en-US" altLang="zh-HK" dirty="0"/>
              <a:t>Credit Transfer (</a:t>
            </a:r>
            <a:r>
              <a:rPr lang="en-US" altLang="zh-HK" dirty="0">
                <a:hlinkClick r:id="rId2"/>
              </a:rPr>
              <a:t>REG-01</a:t>
            </a:r>
            <a:r>
              <a:rPr lang="en-US" altLang="zh-HK" dirty="0"/>
              <a:t>) </a:t>
            </a:r>
          </a:p>
          <a:p>
            <a:pPr marL="900113" indent="0">
              <a:buNone/>
            </a:pPr>
            <a:r>
              <a:rPr lang="en-US" altLang="zh-HK" dirty="0"/>
              <a:t>	Considered to have completed the course(s) concerned and granted the equivalent credits</a:t>
            </a:r>
          </a:p>
          <a:p>
            <a:pPr marL="539496" indent="-457200"/>
            <a:r>
              <a:rPr lang="en-US" altLang="zh-HK" dirty="0"/>
              <a:t>Course Exemption (</a:t>
            </a:r>
            <a:r>
              <a:rPr lang="en-US" altLang="zh-HK" dirty="0">
                <a:hlinkClick r:id="rId3"/>
              </a:rPr>
              <a:t>REG-28</a:t>
            </a:r>
            <a:r>
              <a:rPr lang="en-US" altLang="zh-HK" dirty="0"/>
              <a:t>)</a:t>
            </a:r>
          </a:p>
          <a:p>
            <a:pPr marL="900113" lvl="1" indent="0">
              <a:buNone/>
            </a:pPr>
            <a:r>
              <a:rPr lang="en-US" altLang="zh-HK" sz="2800" dirty="0"/>
              <a:t>Student should take other course(s) to make up for the total number of credits required for the exit award</a:t>
            </a:r>
          </a:p>
          <a:p>
            <a:pPr marL="539496" indent="-457200"/>
            <a:endParaRPr lang="en-US" altLang="zh-HK" dirty="0"/>
          </a:p>
          <a:p>
            <a:pPr marL="539496" indent="-457200"/>
            <a:r>
              <a:rPr lang="en-US" altLang="zh-HK" dirty="0"/>
              <a:t>Both Credit Transfer and Course Exemption</a:t>
            </a:r>
          </a:p>
          <a:p>
            <a:pPr marL="900113" lvl="1" indent="0">
              <a:buNone/>
            </a:pPr>
            <a:r>
              <a:rPr lang="en-US" sz="2800" dirty="0"/>
              <a:t>Not included in Grade Point Average calculation</a:t>
            </a:r>
            <a:endParaRPr lang="en-US" altLang="zh-HK" sz="2800" dirty="0"/>
          </a:p>
          <a:p>
            <a:pPr marL="900113" lvl="1" indent="0">
              <a:buNone/>
            </a:pPr>
            <a:endParaRPr lang="en-US" altLang="zh-HK" sz="2800" dirty="0"/>
          </a:p>
        </p:txBody>
      </p:sp>
      <p:sp>
        <p:nvSpPr>
          <p:cNvPr id="4" name="Right Arrow 3">
            <a:extLst>
              <a:ext uri="{FF2B5EF4-FFF2-40B4-BE49-F238E27FC236}">
                <a16:creationId xmlns:a16="http://schemas.microsoft.com/office/drawing/2014/main" id="{BF82FD67-2520-19AB-7279-98516271A4A6}"/>
              </a:ext>
            </a:extLst>
          </p:cNvPr>
          <p:cNvSpPr/>
          <p:nvPr/>
        </p:nvSpPr>
        <p:spPr>
          <a:xfrm>
            <a:off x="1189892" y="2862032"/>
            <a:ext cx="457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 name="Right Arrow 4">
            <a:extLst>
              <a:ext uri="{FF2B5EF4-FFF2-40B4-BE49-F238E27FC236}">
                <a16:creationId xmlns:a16="http://schemas.microsoft.com/office/drawing/2014/main" id="{29FDA768-F04E-1859-0825-005A2868F93D}"/>
              </a:ext>
            </a:extLst>
          </p:cNvPr>
          <p:cNvSpPr/>
          <p:nvPr/>
        </p:nvSpPr>
        <p:spPr>
          <a:xfrm>
            <a:off x="1189892" y="4179224"/>
            <a:ext cx="457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Title 1">
            <a:extLst>
              <a:ext uri="{FF2B5EF4-FFF2-40B4-BE49-F238E27FC236}">
                <a16:creationId xmlns:a16="http://schemas.microsoft.com/office/drawing/2014/main" id="{96EC445A-9E56-634D-D30D-29C65F5DBDB8}"/>
              </a:ext>
            </a:extLst>
          </p:cNvPr>
          <p:cNvSpPr txBox="1">
            <a:spLocks/>
          </p:cNvSpPr>
          <p:nvPr/>
        </p:nvSpPr>
        <p:spPr>
          <a:xfrm>
            <a:off x="838200" y="999835"/>
            <a:ext cx="111334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HK" dirty="0"/>
              <a:t>Credit Transfer / Course Exemption</a:t>
            </a:r>
            <a:endParaRPr lang="en-US" dirty="0"/>
          </a:p>
        </p:txBody>
      </p:sp>
      <p:sp>
        <p:nvSpPr>
          <p:cNvPr id="2" name="Right Arrow 4">
            <a:extLst>
              <a:ext uri="{FF2B5EF4-FFF2-40B4-BE49-F238E27FC236}">
                <a16:creationId xmlns:a16="http://schemas.microsoft.com/office/drawing/2014/main" id="{6483ACC7-14D2-D8AB-E37E-0E3F785BF5C1}"/>
              </a:ext>
            </a:extLst>
          </p:cNvPr>
          <p:cNvSpPr/>
          <p:nvPr/>
        </p:nvSpPr>
        <p:spPr>
          <a:xfrm>
            <a:off x="1189892" y="6061018"/>
            <a:ext cx="457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6" name="Picture 2" descr="Qualification Vector Art, Icons, and Graphics for Free Download">
            <a:extLst>
              <a:ext uri="{FF2B5EF4-FFF2-40B4-BE49-F238E27FC236}">
                <a16:creationId xmlns:a16="http://schemas.microsoft.com/office/drawing/2014/main" id="{1E577C7A-1E14-9C1E-1A81-881B8441FB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442" t="9306" r="1270" b="53159"/>
          <a:stretch>
            <a:fillRect/>
          </a:stretch>
        </p:blipFill>
        <p:spPr bwMode="auto">
          <a:xfrm>
            <a:off x="9067088" y="786672"/>
            <a:ext cx="2008261" cy="175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85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908E6-C966-5D00-103E-A5782C79279C}"/>
            </a:ext>
          </a:extLst>
        </p:cNvPr>
        <p:cNvGrpSpPr/>
        <p:nvPr/>
      </p:nvGrpSpPr>
      <p:grpSpPr>
        <a:xfrm>
          <a:off x="0" y="0"/>
          <a:ext cx="0" cy="0"/>
          <a:chOff x="0" y="0"/>
          <a:chExt cx="0" cy="0"/>
        </a:xfrm>
      </p:grpSpPr>
      <p:pic>
        <p:nvPicPr>
          <p:cNvPr id="3076" name="Picture 4" descr="Run Time Stock Illustrations – 10,595 Run Time Stock Illustrations, Vectors  &amp; Clipart - Dreamstime">
            <a:extLst>
              <a:ext uri="{FF2B5EF4-FFF2-40B4-BE49-F238E27FC236}">
                <a16:creationId xmlns:a16="http://schemas.microsoft.com/office/drawing/2014/main" id="{853C4F6E-1E3A-D98C-5A68-C54897784D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75" b="9563"/>
          <a:stretch>
            <a:fillRect/>
          </a:stretch>
        </p:blipFill>
        <p:spPr bwMode="auto">
          <a:xfrm>
            <a:off x="8768623" y="975693"/>
            <a:ext cx="3166985" cy="168134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CE4B5FA-B7EA-55C1-C2B2-A77EE02D8093}"/>
              </a:ext>
            </a:extLst>
          </p:cNvPr>
          <p:cNvSpPr>
            <a:spLocks noGrp="1"/>
          </p:cNvSpPr>
          <p:nvPr>
            <p:ph idx="1"/>
          </p:nvPr>
        </p:nvSpPr>
        <p:spPr>
          <a:xfrm>
            <a:off x="1002535" y="2178049"/>
            <a:ext cx="9749929" cy="4545495"/>
          </a:xfrm>
        </p:spPr>
        <p:txBody>
          <a:bodyPr>
            <a:normAutofit fontScale="77500" lnSpcReduction="20000"/>
          </a:bodyPr>
          <a:lstStyle/>
          <a:p>
            <a:r>
              <a:rPr lang="en-US" altLang="zh-HK" dirty="0"/>
              <a:t>Two 14-week semesters </a:t>
            </a:r>
            <a:r>
              <a:rPr lang="en-US" altLang="zh-HK" i="1" dirty="0"/>
              <a:t>(regular semesters): </a:t>
            </a:r>
          </a:p>
          <a:p>
            <a:pPr marL="0" indent="0" algn="ctr">
              <a:buNone/>
            </a:pPr>
            <a:r>
              <a:rPr lang="en-US" altLang="zh-HK" b="1" i="1" dirty="0"/>
              <a:t>Semester 1 and Semester 2</a:t>
            </a:r>
          </a:p>
          <a:p>
            <a:pPr marL="0" indent="0" algn="ctr">
              <a:buNone/>
            </a:pPr>
            <a:endParaRPr lang="en-US" altLang="zh-HK" b="1" i="1" dirty="0"/>
          </a:p>
          <a:p>
            <a:r>
              <a:rPr lang="en-US" altLang="zh-HK" dirty="0"/>
              <a:t>One 7-week summer semester:</a:t>
            </a:r>
          </a:p>
          <a:p>
            <a:pPr marL="0" indent="0" algn="ctr">
              <a:buNone/>
            </a:pPr>
            <a:r>
              <a:rPr lang="en-US" altLang="zh-HK" b="1" dirty="0"/>
              <a:t>Semester 3</a:t>
            </a:r>
          </a:p>
          <a:p>
            <a:endParaRPr lang="en-US" altLang="zh-HK" dirty="0"/>
          </a:p>
          <a:p>
            <a:r>
              <a:rPr lang="en-US" altLang="zh-HK" dirty="0"/>
              <a:t>Normally 15 credits with a minimum of 12 credits in a regular semester</a:t>
            </a:r>
          </a:p>
          <a:p>
            <a:endParaRPr lang="en-US" altLang="zh-HK" dirty="0"/>
          </a:p>
          <a:p>
            <a:r>
              <a:rPr lang="en-US" altLang="zh-HK" dirty="0"/>
              <a:t>Different study load for different programmes</a:t>
            </a:r>
          </a:p>
          <a:p>
            <a:endParaRPr lang="en-US" altLang="zh-HK" dirty="0"/>
          </a:p>
          <a:p>
            <a:r>
              <a:rPr lang="en-US" altLang="zh-HK" dirty="0"/>
              <a:t>Complete the programme requirements within the maximum period of study, i.e., </a:t>
            </a:r>
            <a:r>
              <a:rPr lang="en-US" altLang="zh-HK" dirty="0">
                <a:solidFill>
                  <a:srgbClr val="FF0000"/>
                </a:solidFill>
              </a:rPr>
              <a:t>Normative study period + 2 years </a:t>
            </a:r>
            <a:r>
              <a:rPr lang="en-US" altLang="zh-HK" dirty="0"/>
              <a:t>(6 years for a 4-year degree programme; 4 years for a 2-year HD programme)</a:t>
            </a:r>
          </a:p>
        </p:txBody>
      </p:sp>
      <p:sp>
        <p:nvSpPr>
          <p:cNvPr id="4" name="Title 1">
            <a:extLst>
              <a:ext uri="{FF2B5EF4-FFF2-40B4-BE49-F238E27FC236}">
                <a16:creationId xmlns:a16="http://schemas.microsoft.com/office/drawing/2014/main" id="{BD2080FA-694B-58F8-EAF0-F19D0A0E2A96}"/>
              </a:ext>
            </a:extLst>
          </p:cNvPr>
          <p:cNvSpPr txBox="1">
            <a:spLocks/>
          </p:cNvSpPr>
          <p:nvPr/>
        </p:nvSpPr>
        <p:spPr>
          <a:xfrm>
            <a:off x="901354" y="1333515"/>
            <a:ext cx="11133406" cy="9656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HK" sz="4000" dirty="0"/>
              <a:t>Study Load &amp; Maximum Study Period</a:t>
            </a:r>
            <a:endParaRPr lang="en-US" sz="4000" dirty="0"/>
          </a:p>
        </p:txBody>
      </p:sp>
    </p:spTree>
    <p:extLst>
      <p:ext uri="{BB962C8B-B14F-4D97-AF65-F5344CB8AC3E}">
        <p14:creationId xmlns:p14="http://schemas.microsoft.com/office/powerpoint/2010/main" val="391767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1000"/>
                                        <p:tgtEl>
                                          <p:spTgt spid="3">
                                            <p:txEl>
                                              <p:pRg st="8" end="8"/>
                                            </p:txEl>
                                          </p:spTgt>
                                        </p:tgtEl>
                                      </p:cBhvr>
                                    </p:animEffect>
                                    <p:anim calcmode="lin" valueType="num">
                                      <p:cBhvr>
                                        <p:cTn id="3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1000"/>
                                        <p:tgtEl>
                                          <p:spTgt spid="3">
                                            <p:txEl>
                                              <p:pRg st="10" end="10"/>
                                            </p:txEl>
                                          </p:spTgt>
                                        </p:tgtEl>
                                      </p:cBhvr>
                                    </p:animEffect>
                                    <p:anim calcmode="lin" valueType="num">
                                      <p:cBhvr>
                                        <p:cTn id="4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3BA9A-E91E-A0CC-DE74-6D771E0BA04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AA46F0-1BEE-7C92-E27F-65DA84EE243B}"/>
              </a:ext>
            </a:extLst>
          </p:cNvPr>
          <p:cNvSpPr>
            <a:spLocks noGrp="1"/>
          </p:cNvSpPr>
          <p:nvPr>
            <p:ph idx="1"/>
          </p:nvPr>
        </p:nvSpPr>
        <p:spPr>
          <a:xfrm>
            <a:off x="771525" y="4698875"/>
            <a:ext cx="10515600" cy="2547937"/>
          </a:xfrm>
        </p:spPr>
        <p:txBody>
          <a:bodyPr>
            <a:normAutofit/>
          </a:bodyPr>
          <a:lstStyle/>
          <a:p>
            <a:r>
              <a:rPr lang="en-US" altLang="zh-HK" dirty="0"/>
              <a:t>Add/drop for Semester 1 ends at </a:t>
            </a:r>
            <a:r>
              <a:rPr lang="en-US" altLang="zh-HK" dirty="0">
                <a:solidFill>
                  <a:srgbClr val="FF0000"/>
                </a:solidFill>
              </a:rPr>
              <a:t>12:00 noon, 12 Sep 2025</a:t>
            </a:r>
          </a:p>
          <a:p>
            <a:r>
              <a:rPr lang="en-US" altLang="zh-HK" dirty="0"/>
              <a:t>Check </a:t>
            </a:r>
            <a:r>
              <a:rPr lang="en-US" altLang="zh-HK" b="1" dirty="0"/>
              <a:t>pre-registered courses</a:t>
            </a:r>
            <a:r>
              <a:rPr lang="en-US" altLang="zh-HK" dirty="0"/>
              <a:t> before each semester starts</a:t>
            </a:r>
          </a:p>
          <a:p>
            <a:r>
              <a:rPr lang="en-US" altLang="zh-HK" dirty="0"/>
              <a:t>Perform add/drop if necessary</a:t>
            </a:r>
          </a:p>
          <a:p>
            <a:r>
              <a:rPr lang="en-US" altLang="zh-HK" dirty="0"/>
              <a:t>Late add/drop would </a:t>
            </a:r>
            <a:r>
              <a:rPr lang="en-US" altLang="zh-HK" u="sng" dirty="0"/>
              <a:t>not</a:t>
            </a:r>
            <a:r>
              <a:rPr lang="en-US" altLang="zh-HK" dirty="0"/>
              <a:t> be accepted</a:t>
            </a:r>
            <a:endParaRPr lang="en-US" dirty="0"/>
          </a:p>
        </p:txBody>
      </p:sp>
      <p:graphicFrame>
        <p:nvGraphicFramePr>
          <p:cNvPr id="5" name="Table 4">
            <a:extLst>
              <a:ext uri="{FF2B5EF4-FFF2-40B4-BE49-F238E27FC236}">
                <a16:creationId xmlns:a16="http://schemas.microsoft.com/office/drawing/2014/main" id="{21E2756A-300B-0DAE-2D02-CDE938F2661D}"/>
              </a:ext>
            </a:extLst>
          </p:cNvPr>
          <p:cNvGraphicFramePr>
            <a:graphicFrameLocks noGrp="1"/>
          </p:cNvGraphicFramePr>
          <p:nvPr>
            <p:extLst>
              <p:ext uri="{D42A27DB-BD31-4B8C-83A1-F6EECF244321}">
                <p14:modId xmlns:p14="http://schemas.microsoft.com/office/powerpoint/2010/main" val="3254937516"/>
              </p:ext>
            </p:extLst>
          </p:nvPr>
        </p:nvGraphicFramePr>
        <p:xfrm>
          <a:off x="838200" y="2710231"/>
          <a:ext cx="9585960" cy="1822372"/>
        </p:xfrm>
        <a:graphic>
          <a:graphicData uri="http://schemas.openxmlformats.org/drawingml/2006/table">
            <a:tbl>
              <a:tblPr firstRow="1" bandRow="1">
                <a:tableStyleId>{5C22544A-7EE6-4342-B048-85BDC9FD1C3A}</a:tableStyleId>
              </a:tblPr>
              <a:tblGrid>
                <a:gridCol w="4792980">
                  <a:extLst>
                    <a:ext uri="{9D8B030D-6E8A-4147-A177-3AD203B41FA5}">
                      <a16:colId xmlns:a16="http://schemas.microsoft.com/office/drawing/2014/main" val="20000"/>
                    </a:ext>
                  </a:extLst>
                </a:gridCol>
                <a:gridCol w="4792980">
                  <a:extLst>
                    <a:ext uri="{9D8B030D-6E8A-4147-A177-3AD203B41FA5}">
                      <a16:colId xmlns:a16="http://schemas.microsoft.com/office/drawing/2014/main" val="20001"/>
                    </a:ext>
                  </a:extLst>
                </a:gridCol>
              </a:tblGrid>
              <a:tr h="356254">
                <a:tc gridSpan="2">
                  <a:txBody>
                    <a:bodyPr/>
                    <a:lstStyle/>
                    <a:p>
                      <a:r>
                        <a:rPr lang="en-US" altLang="zh-HK" sz="2400" b="1" dirty="0"/>
                        <a:t>Course Registration and Add/ Drop</a:t>
                      </a:r>
                      <a:r>
                        <a:rPr lang="en-US" altLang="zh-HK" sz="2400" b="0" dirty="0"/>
                        <a:t> </a:t>
                      </a:r>
                    </a:p>
                  </a:txBody>
                  <a:tcPr marT="34290" marB="34290"/>
                </a:tc>
                <a:tc hMerge="1">
                  <a:txBody>
                    <a:bodyPr/>
                    <a:lstStyle/>
                    <a:p>
                      <a:endParaRPr dirty="0"/>
                    </a:p>
                  </a:txBody>
                  <a:tcPr marT="34290" marB="34290"/>
                </a:tc>
                <a:extLst>
                  <a:ext uri="{0D108BD9-81ED-4DB2-BD59-A6C34878D82A}">
                    <a16:rowId xmlns:a16="http://schemas.microsoft.com/office/drawing/2014/main" val="10000"/>
                  </a:ext>
                </a:extLst>
              </a:tr>
              <a:tr h="581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HK" sz="2100" b="0" i="1" dirty="0"/>
                        <a:t>Bachelor’s Degree (Senior Year Entry) &amp; Higher</a:t>
                      </a:r>
                      <a:r>
                        <a:rPr lang="en-US" altLang="zh-HK" sz="2100" b="0" i="1" baseline="0" dirty="0"/>
                        <a:t> Diploma</a:t>
                      </a:r>
                      <a:endParaRPr lang="en-US" altLang="zh-HK" sz="2100" b="0" i="1" dirty="0"/>
                    </a:p>
                  </a:txBody>
                  <a:tcPr marT="34290" marB="34290">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HK" sz="2100" b="0" dirty="0"/>
                        <a:t>Starts from 9:30am, 26 Aug</a:t>
                      </a:r>
                      <a:r>
                        <a:rPr lang="en-US" altLang="zh-HK" sz="2100" b="0" baseline="0" dirty="0"/>
                        <a:t> 2025</a:t>
                      </a:r>
                    </a:p>
                  </a:txBody>
                  <a:tcPr marT="34290" marB="34290">
                    <a:solidFill>
                      <a:schemeClr val="bg2"/>
                    </a:solidFill>
                  </a:tcPr>
                </a:tc>
                <a:extLst>
                  <a:ext uri="{0D108BD9-81ED-4DB2-BD59-A6C34878D82A}">
                    <a16:rowId xmlns:a16="http://schemas.microsoft.com/office/drawing/2014/main" val="10001"/>
                  </a:ext>
                </a:extLst>
              </a:tr>
              <a:tr h="6793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HK" sz="2100" b="0" i="1" baseline="0" dirty="0"/>
                        <a:t>Bachelor’s Degree (First Year Entry)</a:t>
                      </a:r>
                    </a:p>
                  </a:txBody>
                  <a:tcPr marT="34290" marB="34290">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2100" b="0" dirty="0"/>
                        <a:t>Starts from 9:30am, 28 Aug</a:t>
                      </a:r>
                      <a:r>
                        <a:rPr lang="en-US" altLang="zh-HK" sz="2100" b="0" baseline="0" dirty="0"/>
                        <a:t> 2025</a:t>
                      </a:r>
                    </a:p>
                  </a:txBody>
                  <a:tcPr marT="34290" marB="34290">
                    <a:solidFill>
                      <a:schemeClr val="bg2"/>
                    </a:solidFill>
                  </a:tcPr>
                </a:tc>
                <a:extLst>
                  <a:ext uri="{0D108BD9-81ED-4DB2-BD59-A6C34878D82A}">
                    <a16:rowId xmlns:a16="http://schemas.microsoft.com/office/drawing/2014/main" val="2801317896"/>
                  </a:ext>
                </a:extLst>
              </a:tr>
            </a:tbl>
          </a:graphicData>
        </a:graphic>
      </p:graphicFrame>
      <p:sp>
        <p:nvSpPr>
          <p:cNvPr id="7" name="Title 1">
            <a:extLst>
              <a:ext uri="{FF2B5EF4-FFF2-40B4-BE49-F238E27FC236}">
                <a16:creationId xmlns:a16="http://schemas.microsoft.com/office/drawing/2014/main" id="{CD2A76BB-D7CA-F419-0F51-91000441106C}"/>
              </a:ext>
            </a:extLst>
          </p:cNvPr>
          <p:cNvSpPr txBox="1">
            <a:spLocks/>
          </p:cNvSpPr>
          <p:nvPr/>
        </p:nvSpPr>
        <p:spPr>
          <a:xfrm>
            <a:off x="685799" y="13015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HK" dirty="0"/>
              <a:t>Course Registration and Add/Drop</a:t>
            </a:r>
            <a:endParaRPr lang="en-US" dirty="0"/>
          </a:p>
        </p:txBody>
      </p:sp>
      <p:pic>
        <p:nvPicPr>
          <p:cNvPr id="5122" name="Picture 2" descr="Students in lecture hall with teacher explain information learning process  in university auditorium with scholars and professor in seminar education  studying concept line art vector illustration | Free Vector">
            <a:extLst>
              <a:ext uri="{FF2B5EF4-FFF2-40B4-BE49-F238E27FC236}">
                <a16:creationId xmlns:a16="http://schemas.microsoft.com/office/drawing/2014/main" id="{AB55F312-080E-8AF5-6603-51219443B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7389" y="954445"/>
            <a:ext cx="3433046" cy="167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2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1040F-D9BA-7A90-8117-F8EE68328F54}"/>
              </a:ext>
            </a:extLst>
          </p:cNvPr>
          <p:cNvSpPr>
            <a:spLocks noGrp="1"/>
          </p:cNvSpPr>
          <p:nvPr>
            <p:ph type="title"/>
          </p:nvPr>
        </p:nvSpPr>
        <p:spPr>
          <a:xfrm>
            <a:off x="838200" y="1422941"/>
            <a:ext cx="10515600" cy="1325563"/>
          </a:xfrm>
        </p:spPr>
        <p:txBody>
          <a:bodyPr/>
          <a:lstStyle/>
          <a:p>
            <a:r>
              <a:rPr lang="en-US" dirty="0"/>
              <a:t>Attendance Requirement</a:t>
            </a:r>
          </a:p>
        </p:txBody>
      </p:sp>
      <p:sp>
        <p:nvSpPr>
          <p:cNvPr id="3" name="Content Placeholder 2">
            <a:extLst>
              <a:ext uri="{FF2B5EF4-FFF2-40B4-BE49-F238E27FC236}">
                <a16:creationId xmlns:a16="http://schemas.microsoft.com/office/drawing/2014/main" id="{1E7BC523-0A7D-9C87-EDD9-66C1E667F59E}"/>
              </a:ext>
            </a:extLst>
          </p:cNvPr>
          <p:cNvSpPr>
            <a:spLocks noGrp="1"/>
          </p:cNvSpPr>
          <p:nvPr>
            <p:ph idx="1"/>
          </p:nvPr>
        </p:nvSpPr>
        <p:spPr>
          <a:xfrm>
            <a:off x="838200" y="2651660"/>
            <a:ext cx="10515600" cy="3715773"/>
          </a:xfrm>
        </p:spPr>
        <p:txBody>
          <a:bodyPr>
            <a:normAutofit fontScale="85000" lnSpcReduction="20000"/>
          </a:bodyPr>
          <a:lstStyle/>
          <a:p>
            <a:pPr algn="just"/>
            <a:r>
              <a:rPr lang="en-US" dirty="0"/>
              <a:t>Under normal circumstances, not allow to sit for the course examination or may receive a Grade F (Fail) if course attendance is </a:t>
            </a:r>
            <a:r>
              <a:rPr lang="en-US" b="1" dirty="0"/>
              <a:t>below 80%.</a:t>
            </a:r>
          </a:p>
          <a:p>
            <a:pPr algn="just"/>
            <a:endParaRPr lang="en-US" dirty="0"/>
          </a:p>
          <a:p>
            <a:pPr algn="just"/>
            <a:r>
              <a:rPr lang="en-US" dirty="0"/>
              <a:t>Students who are absence from </a:t>
            </a:r>
            <a:r>
              <a:rPr lang="en-US" b="1" dirty="0"/>
              <a:t>all classes of all courses for 6 consecutive weeks or above</a:t>
            </a:r>
            <a:r>
              <a:rPr lang="en-US" dirty="0"/>
              <a:t> without justification or notification to the Registry will be regarded as having </a:t>
            </a:r>
            <a:r>
              <a:rPr lang="en-US" b="1" u="sng" dirty="0">
                <a:solidFill>
                  <a:srgbClr val="FF0000"/>
                </a:solidFill>
              </a:rPr>
              <a:t>Unofficially Withdrawn</a:t>
            </a:r>
            <a:r>
              <a:rPr lang="en-US" dirty="0"/>
              <a:t> from the programme.</a:t>
            </a:r>
          </a:p>
          <a:p>
            <a:pPr marL="0" indent="0" algn="just">
              <a:buNone/>
            </a:pPr>
            <a:endParaRPr lang="en-US" dirty="0"/>
          </a:p>
          <a:p>
            <a:pPr algn="just"/>
            <a:r>
              <a:rPr lang="en-US" dirty="0"/>
              <a:t>If you anticipate that you need to absent for a prolonged period, apply for </a:t>
            </a:r>
            <a:r>
              <a:rPr lang="en-US" b="1" dirty="0">
                <a:solidFill>
                  <a:srgbClr val="00B0F0"/>
                </a:solidFill>
              </a:rPr>
              <a:t>Leave of Absence</a:t>
            </a:r>
            <a:r>
              <a:rPr lang="en-US" b="1" dirty="0"/>
              <a:t> </a:t>
            </a:r>
            <a:r>
              <a:rPr lang="en-US" dirty="0"/>
              <a:t>(</a:t>
            </a:r>
            <a:r>
              <a:rPr lang="en-US" dirty="0">
                <a:hlinkClick r:id="rId2"/>
              </a:rPr>
              <a:t>REG-20</a:t>
            </a:r>
            <a:r>
              <a:rPr lang="en-US" dirty="0"/>
              <a:t>) (for a leave period of </a:t>
            </a:r>
            <a:r>
              <a:rPr lang="en-US" i="1" dirty="0">
                <a:solidFill>
                  <a:srgbClr val="00B0F0"/>
                </a:solidFill>
              </a:rPr>
              <a:t>21 days or more, but less than 1 semester</a:t>
            </a:r>
            <a:r>
              <a:rPr lang="en-US" dirty="0"/>
              <a:t>) or </a:t>
            </a:r>
            <a:r>
              <a:rPr lang="en-US" b="1" dirty="0">
                <a:solidFill>
                  <a:schemeClr val="accent3">
                    <a:lumMod val="60000"/>
                    <a:lumOff val="40000"/>
                  </a:schemeClr>
                </a:solidFill>
              </a:rPr>
              <a:t>Deferment of Study </a:t>
            </a:r>
            <a:r>
              <a:rPr lang="en-US" dirty="0"/>
              <a:t>(</a:t>
            </a:r>
            <a:r>
              <a:rPr lang="en-US" dirty="0">
                <a:hlinkClick r:id="rId3"/>
              </a:rPr>
              <a:t>REG-21</a:t>
            </a:r>
            <a:r>
              <a:rPr lang="en-US" dirty="0"/>
              <a:t>) (for a leave period of </a:t>
            </a:r>
            <a:r>
              <a:rPr lang="en-US" i="1" dirty="0">
                <a:solidFill>
                  <a:schemeClr val="accent3">
                    <a:lumMod val="60000"/>
                    <a:lumOff val="40000"/>
                  </a:schemeClr>
                </a:solidFill>
              </a:rPr>
              <a:t>1 semester or more</a:t>
            </a:r>
            <a:r>
              <a:rPr lang="en-US" dirty="0"/>
              <a:t>)</a:t>
            </a:r>
          </a:p>
        </p:txBody>
      </p:sp>
      <p:pic>
        <p:nvPicPr>
          <p:cNvPr id="4" name="Picture 2" descr="Students in lecture hall with teacher explain information learning process  in university auditorium with scholars and professor in seminar education  studying concept line art vector illustration | Free Vector">
            <a:extLst>
              <a:ext uri="{FF2B5EF4-FFF2-40B4-BE49-F238E27FC236}">
                <a16:creationId xmlns:a16="http://schemas.microsoft.com/office/drawing/2014/main" id="{CD43D420-44E0-6271-8800-81124001B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0689" y="742226"/>
            <a:ext cx="3433046" cy="167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78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21F72-9214-F94B-1D5C-4FA18745812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BC6F93D-58B4-3571-9A8B-CCDB2EB4D71A}"/>
              </a:ext>
            </a:extLst>
          </p:cNvPr>
          <p:cNvGraphicFramePr>
            <a:graphicFrameLocks noGrp="1" noChangeAspect="1"/>
          </p:cNvGraphicFramePr>
          <p:nvPr>
            <p:ph idx="1"/>
            <p:extLst>
              <p:ext uri="{D42A27DB-BD31-4B8C-83A1-F6EECF244321}">
                <p14:modId xmlns:p14="http://schemas.microsoft.com/office/powerpoint/2010/main" val="608731362"/>
              </p:ext>
            </p:extLst>
          </p:nvPr>
        </p:nvGraphicFramePr>
        <p:xfrm>
          <a:off x="1057154" y="2016808"/>
          <a:ext cx="6613733" cy="4480560"/>
        </p:xfrm>
        <a:graphic>
          <a:graphicData uri="http://schemas.openxmlformats.org/drawingml/2006/table">
            <a:tbl>
              <a:tblPr firstRow="1" bandRow="1">
                <a:tableStyleId>{5C22544A-7EE6-4342-B048-85BDC9FD1C3A}</a:tableStyleId>
              </a:tblPr>
              <a:tblGrid>
                <a:gridCol w="3326839">
                  <a:extLst>
                    <a:ext uri="{9D8B030D-6E8A-4147-A177-3AD203B41FA5}">
                      <a16:colId xmlns:a16="http://schemas.microsoft.com/office/drawing/2014/main" val="20000"/>
                    </a:ext>
                  </a:extLst>
                </a:gridCol>
                <a:gridCol w="3286894">
                  <a:extLst>
                    <a:ext uri="{9D8B030D-6E8A-4147-A177-3AD203B41FA5}">
                      <a16:colId xmlns:a16="http://schemas.microsoft.com/office/drawing/2014/main" val="20001"/>
                    </a:ext>
                  </a:extLst>
                </a:gridCol>
              </a:tblGrid>
              <a:tr h="352905">
                <a:tc>
                  <a:txBody>
                    <a:bodyPr/>
                    <a:lstStyle/>
                    <a:p>
                      <a:pPr algn="ctr"/>
                      <a:r>
                        <a:rPr lang="en-US" altLang="zh-HK" sz="2000" dirty="0"/>
                        <a:t>Grade</a:t>
                      </a:r>
                      <a:endParaRPr lang="zh-HK" altLang="en-US" sz="2000" dirty="0"/>
                    </a:p>
                  </a:txBody>
                  <a:tcPr marT="34290" marB="34290"/>
                </a:tc>
                <a:tc>
                  <a:txBody>
                    <a:bodyPr/>
                    <a:lstStyle/>
                    <a:p>
                      <a:pPr algn="ctr"/>
                      <a:r>
                        <a:rPr lang="en-US" altLang="zh-HK" sz="2000" dirty="0"/>
                        <a:t>Grade Point</a:t>
                      </a:r>
                      <a:endParaRPr lang="zh-HK" altLang="en-US" sz="2000" dirty="0"/>
                    </a:p>
                  </a:txBody>
                  <a:tcPr marT="34290" marB="34290"/>
                </a:tc>
                <a:extLst>
                  <a:ext uri="{0D108BD9-81ED-4DB2-BD59-A6C34878D82A}">
                    <a16:rowId xmlns:a16="http://schemas.microsoft.com/office/drawing/2014/main" val="10000"/>
                  </a:ext>
                </a:extLst>
              </a:tr>
              <a:tr h="352905">
                <a:tc>
                  <a:txBody>
                    <a:bodyPr/>
                    <a:lstStyle/>
                    <a:p>
                      <a:pPr algn="ctr"/>
                      <a:r>
                        <a:rPr lang="en-US" altLang="zh-HK" sz="2000" dirty="0"/>
                        <a:t>A</a:t>
                      </a:r>
                      <a:endParaRPr lang="zh-HK" altLang="en-US" sz="2000" dirty="0"/>
                    </a:p>
                  </a:txBody>
                  <a:tcPr marT="34290" marB="34290"/>
                </a:tc>
                <a:tc>
                  <a:txBody>
                    <a:bodyPr/>
                    <a:lstStyle/>
                    <a:p>
                      <a:pPr algn="ctr"/>
                      <a:r>
                        <a:rPr lang="en-US" altLang="zh-HK" sz="2000" dirty="0"/>
                        <a:t>4.0</a:t>
                      </a:r>
                      <a:endParaRPr lang="zh-HK" altLang="en-US" sz="2000" dirty="0"/>
                    </a:p>
                  </a:txBody>
                  <a:tcPr marT="34290" marB="34290"/>
                </a:tc>
                <a:extLst>
                  <a:ext uri="{0D108BD9-81ED-4DB2-BD59-A6C34878D82A}">
                    <a16:rowId xmlns:a16="http://schemas.microsoft.com/office/drawing/2014/main" val="10001"/>
                  </a:ext>
                </a:extLst>
              </a:tr>
              <a:tr h="352905">
                <a:tc>
                  <a:txBody>
                    <a:bodyPr/>
                    <a:lstStyle/>
                    <a:p>
                      <a:pPr algn="ctr"/>
                      <a:r>
                        <a:rPr lang="en-US" altLang="zh-HK" sz="2000" dirty="0"/>
                        <a:t>A-</a:t>
                      </a:r>
                      <a:endParaRPr lang="zh-HK" altLang="en-US" sz="2000" dirty="0"/>
                    </a:p>
                  </a:txBody>
                  <a:tcPr marT="34290" marB="34290"/>
                </a:tc>
                <a:tc>
                  <a:txBody>
                    <a:bodyPr/>
                    <a:lstStyle/>
                    <a:p>
                      <a:pPr algn="ctr"/>
                      <a:r>
                        <a:rPr lang="en-US" altLang="zh-HK" sz="2000" dirty="0"/>
                        <a:t>3.7</a:t>
                      </a:r>
                      <a:endParaRPr lang="zh-HK" altLang="en-US" sz="2000" dirty="0"/>
                    </a:p>
                  </a:txBody>
                  <a:tcPr marT="34290" marB="34290"/>
                </a:tc>
                <a:extLst>
                  <a:ext uri="{0D108BD9-81ED-4DB2-BD59-A6C34878D82A}">
                    <a16:rowId xmlns:a16="http://schemas.microsoft.com/office/drawing/2014/main" val="10002"/>
                  </a:ext>
                </a:extLst>
              </a:tr>
              <a:tr h="352905">
                <a:tc>
                  <a:txBody>
                    <a:bodyPr/>
                    <a:lstStyle/>
                    <a:p>
                      <a:pPr algn="ctr"/>
                      <a:r>
                        <a:rPr lang="en-US" altLang="zh-HK" sz="2000" dirty="0"/>
                        <a:t>B+</a:t>
                      </a:r>
                      <a:endParaRPr lang="zh-HK" altLang="en-US" sz="2000" dirty="0"/>
                    </a:p>
                  </a:txBody>
                  <a:tcPr marT="34290" marB="34290"/>
                </a:tc>
                <a:tc>
                  <a:txBody>
                    <a:bodyPr/>
                    <a:lstStyle/>
                    <a:p>
                      <a:pPr algn="ctr"/>
                      <a:r>
                        <a:rPr lang="en-US" altLang="zh-HK" sz="2000" dirty="0"/>
                        <a:t>3.3</a:t>
                      </a:r>
                      <a:endParaRPr lang="zh-HK" altLang="en-US" sz="2000" dirty="0"/>
                    </a:p>
                  </a:txBody>
                  <a:tcPr marT="34290" marB="34290"/>
                </a:tc>
                <a:extLst>
                  <a:ext uri="{0D108BD9-81ED-4DB2-BD59-A6C34878D82A}">
                    <a16:rowId xmlns:a16="http://schemas.microsoft.com/office/drawing/2014/main" val="10003"/>
                  </a:ext>
                </a:extLst>
              </a:tr>
              <a:tr h="352905">
                <a:tc>
                  <a:txBody>
                    <a:bodyPr/>
                    <a:lstStyle/>
                    <a:p>
                      <a:pPr algn="ctr"/>
                      <a:r>
                        <a:rPr lang="en-US" altLang="zh-HK" sz="2000" dirty="0"/>
                        <a:t>B</a:t>
                      </a:r>
                      <a:endParaRPr lang="zh-HK" altLang="en-US" sz="2000" dirty="0"/>
                    </a:p>
                  </a:txBody>
                  <a:tcPr marT="34290" marB="34290"/>
                </a:tc>
                <a:tc>
                  <a:txBody>
                    <a:bodyPr/>
                    <a:lstStyle/>
                    <a:p>
                      <a:pPr algn="ctr"/>
                      <a:r>
                        <a:rPr lang="en-US" altLang="zh-HK" sz="2000" dirty="0"/>
                        <a:t>3.0</a:t>
                      </a:r>
                      <a:endParaRPr lang="zh-HK" altLang="en-US" sz="2000" dirty="0"/>
                    </a:p>
                  </a:txBody>
                  <a:tcPr marT="34290" marB="34290"/>
                </a:tc>
                <a:extLst>
                  <a:ext uri="{0D108BD9-81ED-4DB2-BD59-A6C34878D82A}">
                    <a16:rowId xmlns:a16="http://schemas.microsoft.com/office/drawing/2014/main" val="10004"/>
                  </a:ext>
                </a:extLst>
              </a:tr>
              <a:tr h="352905">
                <a:tc>
                  <a:txBody>
                    <a:bodyPr/>
                    <a:lstStyle/>
                    <a:p>
                      <a:pPr algn="ctr"/>
                      <a:r>
                        <a:rPr lang="en-US" altLang="zh-HK" sz="2000" dirty="0"/>
                        <a:t>B-</a:t>
                      </a:r>
                      <a:endParaRPr lang="zh-HK" altLang="en-US" sz="2000" dirty="0"/>
                    </a:p>
                  </a:txBody>
                  <a:tcPr marT="34290" marB="34290"/>
                </a:tc>
                <a:tc>
                  <a:txBody>
                    <a:bodyPr/>
                    <a:lstStyle/>
                    <a:p>
                      <a:pPr algn="ctr"/>
                      <a:r>
                        <a:rPr lang="en-US" altLang="zh-HK" sz="2000" dirty="0"/>
                        <a:t>2.7</a:t>
                      </a:r>
                      <a:endParaRPr lang="zh-HK" altLang="en-US" sz="2000" dirty="0"/>
                    </a:p>
                  </a:txBody>
                  <a:tcPr marT="34290" marB="34290"/>
                </a:tc>
                <a:extLst>
                  <a:ext uri="{0D108BD9-81ED-4DB2-BD59-A6C34878D82A}">
                    <a16:rowId xmlns:a16="http://schemas.microsoft.com/office/drawing/2014/main" val="10005"/>
                  </a:ext>
                </a:extLst>
              </a:tr>
              <a:tr h="352905">
                <a:tc>
                  <a:txBody>
                    <a:bodyPr/>
                    <a:lstStyle/>
                    <a:p>
                      <a:pPr algn="ctr"/>
                      <a:r>
                        <a:rPr lang="en-US" altLang="zh-HK" sz="2000" dirty="0"/>
                        <a:t>C+</a:t>
                      </a:r>
                      <a:endParaRPr lang="zh-HK" altLang="en-US" sz="2000" dirty="0"/>
                    </a:p>
                  </a:txBody>
                  <a:tcPr marT="34290" marB="34290"/>
                </a:tc>
                <a:tc>
                  <a:txBody>
                    <a:bodyPr/>
                    <a:lstStyle/>
                    <a:p>
                      <a:pPr algn="ctr"/>
                      <a:r>
                        <a:rPr lang="en-US" altLang="zh-HK" sz="2000" dirty="0"/>
                        <a:t>2.3</a:t>
                      </a:r>
                      <a:endParaRPr lang="zh-HK" altLang="en-US" sz="2000" dirty="0"/>
                    </a:p>
                  </a:txBody>
                  <a:tcPr marT="34290" marB="34290"/>
                </a:tc>
                <a:extLst>
                  <a:ext uri="{0D108BD9-81ED-4DB2-BD59-A6C34878D82A}">
                    <a16:rowId xmlns:a16="http://schemas.microsoft.com/office/drawing/2014/main" val="10006"/>
                  </a:ext>
                </a:extLst>
              </a:tr>
              <a:tr h="352905">
                <a:tc>
                  <a:txBody>
                    <a:bodyPr/>
                    <a:lstStyle/>
                    <a:p>
                      <a:pPr algn="ctr"/>
                      <a:r>
                        <a:rPr lang="en-US" altLang="zh-HK" sz="2000" dirty="0"/>
                        <a:t>C</a:t>
                      </a:r>
                      <a:endParaRPr lang="zh-HK" altLang="en-US" sz="2000" dirty="0"/>
                    </a:p>
                  </a:txBody>
                  <a:tcPr marT="34290" marB="34290"/>
                </a:tc>
                <a:tc>
                  <a:txBody>
                    <a:bodyPr/>
                    <a:lstStyle/>
                    <a:p>
                      <a:pPr algn="ctr"/>
                      <a:r>
                        <a:rPr lang="en-US" altLang="zh-HK" sz="2000" dirty="0"/>
                        <a:t>2.0</a:t>
                      </a:r>
                      <a:endParaRPr lang="zh-HK" altLang="en-US" sz="2000" dirty="0"/>
                    </a:p>
                  </a:txBody>
                  <a:tcPr marT="34290" marB="34290"/>
                </a:tc>
                <a:extLst>
                  <a:ext uri="{0D108BD9-81ED-4DB2-BD59-A6C34878D82A}">
                    <a16:rowId xmlns:a16="http://schemas.microsoft.com/office/drawing/2014/main" val="10007"/>
                  </a:ext>
                </a:extLst>
              </a:tr>
              <a:tr h="352905">
                <a:tc>
                  <a:txBody>
                    <a:bodyPr/>
                    <a:lstStyle/>
                    <a:p>
                      <a:pPr algn="ctr"/>
                      <a:r>
                        <a:rPr lang="en-US" altLang="zh-HK" sz="2000" dirty="0"/>
                        <a:t>C-</a:t>
                      </a:r>
                      <a:endParaRPr lang="zh-HK" altLang="en-US" sz="2000" dirty="0"/>
                    </a:p>
                  </a:txBody>
                  <a:tcPr marT="34290" marB="34290"/>
                </a:tc>
                <a:tc>
                  <a:txBody>
                    <a:bodyPr/>
                    <a:lstStyle/>
                    <a:p>
                      <a:pPr algn="ctr"/>
                      <a:r>
                        <a:rPr lang="en-US" altLang="zh-HK" sz="2000" dirty="0"/>
                        <a:t>1.7</a:t>
                      </a:r>
                      <a:endParaRPr lang="zh-HK" altLang="en-US" sz="2000" dirty="0"/>
                    </a:p>
                  </a:txBody>
                  <a:tcPr marT="34290" marB="34290"/>
                </a:tc>
                <a:extLst>
                  <a:ext uri="{0D108BD9-81ED-4DB2-BD59-A6C34878D82A}">
                    <a16:rowId xmlns:a16="http://schemas.microsoft.com/office/drawing/2014/main" val="10008"/>
                  </a:ext>
                </a:extLst>
              </a:tr>
              <a:tr h="352905">
                <a:tc>
                  <a:txBody>
                    <a:bodyPr/>
                    <a:lstStyle/>
                    <a:p>
                      <a:pPr algn="ctr"/>
                      <a:r>
                        <a:rPr lang="en-US" altLang="zh-HK" sz="2000" dirty="0"/>
                        <a:t>D+</a:t>
                      </a:r>
                      <a:endParaRPr lang="zh-HK" altLang="en-US" sz="2000" dirty="0"/>
                    </a:p>
                  </a:txBody>
                  <a:tcPr marT="34290" marB="34290"/>
                </a:tc>
                <a:tc>
                  <a:txBody>
                    <a:bodyPr/>
                    <a:lstStyle/>
                    <a:p>
                      <a:pPr algn="ctr"/>
                      <a:r>
                        <a:rPr lang="en-US" altLang="zh-HK" sz="2000" dirty="0"/>
                        <a:t>1.3</a:t>
                      </a:r>
                      <a:endParaRPr lang="zh-HK" altLang="en-US" sz="2000" dirty="0"/>
                    </a:p>
                  </a:txBody>
                  <a:tcPr marT="34290" marB="34290"/>
                </a:tc>
                <a:extLst>
                  <a:ext uri="{0D108BD9-81ED-4DB2-BD59-A6C34878D82A}">
                    <a16:rowId xmlns:a16="http://schemas.microsoft.com/office/drawing/2014/main" val="10009"/>
                  </a:ext>
                </a:extLst>
              </a:tr>
              <a:tr h="352905">
                <a:tc>
                  <a:txBody>
                    <a:bodyPr/>
                    <a:lstStyle/>
                    <a:p>
                      <a:pPr algn="ctr"/>
                      <a:r>
                        <a:rPr lang="en-US" altLang="zh-HK" sz="2000" dirty="0"/>
                        <a:t>D</a:t>
                      </a:r>
                      <a:endParaRPr lang="zh-HK" altLang="en-US" sz="2000" dirty="0"/>
                    </a:p>
                  </a:txBody>
                  <a:tcPr marT="34290" marB="34290"/>
                </a:tc>
                <a:tc>
                  <a:txBody>
                    <a:bodyPr/>
                    <a:lstStyle/>
                    <a:p>
                      <a:pPr algn="ctr"/>
                      <a:r>
                        <a:rPr lang="en-US" altLang="zh-HK" sz="2000" dirty="0"/>
                        <a:t>1.0</a:t>
                      </a:r>
                      <a:endParaRPr lang="zh-HK" altLang="en-US" sz="2000" dirty="0"/>
                    </a:p>
                  </a:txBody>
                  <a:tcPr marT="34290" marB="34290"/>
                </a:tc>
                <a:extLst>
                  <a:ext uri="{0D108BD9-81ED-4DB2-BD59-A6C34878D82A}">
                    <a16:rowId xmlns:a16="http://schemas.microsoft.com/office/drawing/2014/main" val="10010"/>
                  </a:ext>
                </a:extLst>
              </a:tr>
              <a:tr h="352905">
                <a:tc>
                  <a:txBody>
                    <a:bodyPr/>
                    <a:lstStyle/>
                    <a:p>
                      <a:pPr algn="ctr"/>
                      <a:r>
                        <a:rPr lang="en-US" altLang="zh-HK" sz="2000" dirty="0">
                          <a:solidFill>
                            <a:srgbClr val="FF0000"/>
                          </a:solidFill>
                        </a:rPr>
                        <a:t>F</a:t>
                      </a:r>
                      <a:endParaRPr lang="zh-HK" altLang="en-US" sz="2000" dirty="0">
                        <a:solidFill>
                          <a:srgbClr val="FF0000"/>
                        </a:solidFill>
                      </a:endParaRPr>
                    </a:p>
                  </a:txBody>
                  <a:tcPr marT="34290" marB="34290"/>
                </a:tc>
                <a:tc>
                  <a:txBody>
                    <a:bodyPr/>
                    <a:lstStyle/>
                    <a:p>
                      <a:pPr algn="ctr"/>
                      <a:r>
                        <a:rPr lang="en-US" altLang="zh-HK" sz="2000" dirty="0">
                          <a:solidFill>
                            <a:srgbClr val="FF0000"/>
                          </a:solidFill>
                        </a:rPr>
                        <a:t>0.0</a:t>
                      </a:r>
                      <a:endParaRPr lang="zh-HK" altLang="en-US" sz="2000" dirty="0">
                        <a:solidFill>
                          <a:srgbClr val="FF0000"/>
                        </a:solidFill>
                      </a:endParaRPr>
                    </a:p>
                  </a:txBody>
                  <a:tcPr marT="34290" marB="34290"/>
                </a:tc>
                <a:extLst>
                  <a:ext uri="{0D108BD9-81ED-4DB2-BD59-A6C34878D82A}">
                    <a16:rowId xmlns:a16="http://schemas.microsoft.com/office/drawing/2014/main" val="10011"/>
                  </a:ext>
                </a:extLst>
              </a:tr>
            </a:tbl>
          </a:graphicData>
        </a:graphic>
      </p:graphicFrame>
      <p:sp>
        <p:nvSpPr>
          <p:cNvPr id="5" name="Right Brace 4">
            <a:extLst>
              <a:ext uri="{FF2B5EF4-FFF2-40B4-BE49-F238E27FC236}">
                <a16:creationId xmlns:a16="http://schemas.microsoft.com/office/drawing/2014/main" id="{9AFC6972-BD9C-8831-C6F8-509682AC5B0F}"/>
              </a:ext>
            </a:extLst>
          </p:cNvPr>
          <p:cNvSpPr/>
          <p:nvPr/>
        </p:nvSpPr>
        <p:spPr>
          <a:xfrm>
            <a:off x="2964722" y="2588830"/>
            <a:ext cx="234860" cy="3336516"/>
          </a:xfrm>
          <a:prstGeom prst="rightBrace">
            <a:avLst/>
          </a:prstGeom>
          <a:ln w="254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dirty="0"/>
          </a:p>
        </p:txBody>
      </p:sp>
      <p:sp>
        <p:nvSpPr>
          <p:cNvPr id="6" name="TextBox 5">
            <a:extLst>
              <a:ext uri="{FF2B5EF4-FFF2-40B4-BE49-F238E27FC236}">
                <a16:creationId xmlns:a16="http://schemas.microsoft.com/office/drawing/2014/main" id="{64CAC975-3139-10D2-BE0B-0D2247B45F32}"/>
              </a:ext>
            </a:extLst>
          </p:cNvPr>
          <p:cNvSpPr txBox="1"/>
          <p:nvPr/>
        </p:nvSpPr>
        <p:spPr>
          <a:xfrm>
            <a:off x="3274298" y="3903145"/>
            <a:ext cx="1089722" cy="707886"/>
          </a:xfrm>
          <a:prstGeom prst="rect">
            <a:avLst/>
          </a:prstGeom>
          <a:noFill/>
        </p:spPr>
        <p:txBody>
          <a:bodyPr wrap="none" rtlCol="0">
            <a:spAutoFit/>
          </a:bodyPr>
          <a:lstStyle/>
          <a:p>
            <a:r>
              <a:rPr lang="en-US" altLang="zh-HK" sz="2000" dirty="0"/>
              <a:t>Passing </a:t>
            </a:r>
          </a:p>
          <a:p>
            <a:r>
              <a:rPr lang="en-US" altLang="zh-HK" sz="2000" dirty="0"/>
              <a:t>Grades</a:t>
            </a:r>
            <a:endParaRPr lang="zh-HK" altLang="en-US" sz="2000" dirty="0"/>
          </a:p>
        </p:txBody>
      </p:sp>
      <p:sp>
        <p:nvSpPr>
          <p:cNvPr id="7" name="Title 1">
            <a:extLst>
              <a:ext uri="{FF2B5EF4-FFF2-40B4-BE49-F238E27FC236}">
                <a16:creationId xmlns:a16="http://schemas.microsoft.com/office/drawing/2014/main" id="{AAC8D064-A61E-A2ED-8878-C7FC15C06F3F}"/>
              </a:ext>
            </a:extLst>
          </p:cNvPr>
          <p:cNvSpPr txBox="1">
            <a:spLocks/>
          </p:cNvSpPr>
          <p:nvPr/>
        </p:nvSpPr>
        <p:spPr>
          <a:xfrm>
            <a:off x="838200" y="999835"/>
            <a:ext cx="111334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HK" dirty="0"/>
              <a:t>Grading Scheme</a:t>
            </a:r>
            <a:endParaRPr lang="en-US" dirty="0"/>
          </a:p>
        </p:txBody>
      </p:sp>
      <p:pic>
        <p:nvPicPr>
          <p:cNvPr id="6146" name="Picture 2" descr="3,800+ Student Good Grades Stock Illustrations, Royalty-Free Vector  Graphics &amp; Clip Art - iStock">
            <a:extLst>
              <a:ext uri="{FF2B5EF4-FFF2-40B4-BE49-F238E27FC236}">
                <a16:creationId xmlns:a16="http://schemas.microsoft.com/office/drawing/2014/main" id="{80DB8AA5-DF98-C222-30AF-D0F02EB54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910" y="2016808"/>
            <a:ext cx="3619259" cy="334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620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EC101-690A-0BC4-D260-54A19A0915B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AA98674-D379-B07F-9A44-D0874ADAB767}"/>
              </a:ext>
            </a:extLst>
          </p:cNvPr>
          <p:cNvSpPr txBox="1">
            <a:spLocks/>
          </p:cNvSpPr>
          <p:nvPr/>
        </p:nvSpPr>
        <p:spPr>
          <a:xfrm>
            <a:off x="611906" y="1285575"/>
            <a:ext cx="111334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HK" dirty="0"/>
              <a:t>Grade Point Average</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EC8E5E-F7CD-6CD6-EE9A-5A811DD137E8}"/>
                  </a:ext>
                </a:extLst>
              </p:cNvPr>
              <p:cNvSpPr>
                <a:spLocks noGrp="1"/>
              </p:cNvSpPr>
              <p:nvPr>
                <p:ph idx="1"/>
              </p:nvPr>
            </p:nvSpPr>
            <p:spPr>
              <a:xfrm>
                <a:off x="470018" y="2611138"/>
                <a:ext cx="11417182" cy="3842929"/>
              </a:xfrm>
            </p:spPr>
            <p:txBody>
              <a:bodyPr>
                <a:normAutofit fontScale="92500"/>
              </a:bodyPr>
              <a:lstStyle/>
              <a:p>
                <a:r>
                  <a:rPr lang="en-US" dirty="0"/>
                  <a:t>GPA = </a:t>
                </a:r>
                <a14:m>
                  <m:oMath xmlns:m="http://schemas.openxmlformats.org/officeDocument/2006/math">
                    <m:f>
                      <m:fPr>
                        <m:ctrlPr>
                          <a:rPr lang="en-US" sz="2600" i="1" smtClean="0">
                            <a:latin typeface="Cambria Math" panose="02040503050406030204" pitchFamily="18" charset="0"/>
                          </a:rPr>
                        </m:ctrlPr>
                      </m:fPr>
                      <m:num>
                        <m:r>
                          <m:rPr>
                            <m:nor/>
                          </m:rPr>
                          <a:rPr lang="en-US" sz="2600" b="0" i="0" smtClean="0">
                            <a:latin typeface="Aptos" panose="020B0004020202020204" pitchFamily="34" charset="0"/>
                          </a:rPr>
                          <m:t>Sum</m:t>
                        </m:r>
                        <m:r>
                          <m:rPr>
                            <m:nor/>
                          </m:rPr>
                          <a:rPr lang="en-US" sz="2600" b="0" i="0" smtClean="0">
                            <a:latin typeface="Aptos" panose="020B0004020202020204" pitchFamily="34" charset="0"/>
                          </a:rPr>
                          <m:t> </m:t>
                        </m:r>
                        <m:r>
                          <m:rPr>
                            <m:nor/>
                          </m:rPr>
                          <a:rPr lang="en-US" sz="2600" b="0" i="0" smtClean="0">
                            <a:latin typeface="Aptos" panose="020B0004020202020204" pitchFamily="34" charset="0"/>
                          </a:rPr>
                          <m:t>of</m:t>
                        </m:r>
                        <m:r>
                          <m:rPr>
                            <m:nor/>
                          </m:rPr>
                          <a:rPr lang="en-US" sz="2600" b="0" i="0" smtClean="0">
                            <a:latin typeface="Aptos" panose="020B0004020202020204" pitchFamily="34" charset="0"/>
                          </a:rPr>
                          <m:t> "</m:t>
                        </m:r>
                        <m:r>
                          <m:rPr>
                            <m:nor/>
                          </m:rPr>
                          <a:rPr lang="en-US" sz="2600" b="0" i="0" smtClean="0">
                            <a:latin typeface="Aptos" panose="020B0004020202020204" pitchFamily="34" charset="0"/>
                          </a:rPr>
                          <m:t>Grade</m:t>
                        </m:r>
                        <m:r>
                          <m:rPr>
                            <m:nor/>
                          </m:rPr>
                          <a:rPr lang="en-US" sz="2600" b="0" i="0" smtClean="0">
                            <a:latin typeface="Aptos" panose="020B0004020202020204" pitchFamily="34" charset="0"/>
                          </a:rPr>
                          <m:t> </m:t>
                        </m:r>
                        <m:r>
                          <m:rPr>
                            <m:nor/>
                          </m:rPr>
                          <a:rPr lang="en-US" sz="2600" b="0" i="0" smtClean="0">
                            <a:latin typeface="Aptos" panose="020B0004020202020204" pitchFamily="34" charset="0"/>
                          </a:rPr>
                          <m:t>Points</m:t>
                        </m:r>
                        <m:r>
                          <m:rPr>
                            <m:nor/>
                          </m:rPr>
                          <a:rPr lang="en-US" sz="2600" b="0" i="0" smtClean="0">
                            <a:latin typeface="Aptos" panose="020B0004020202020204" pitchFamily="34" charset="0"/>
                          </a:rPr>
                          <m:t> </m:t>
                        </m:r>
                        <m:r>
                          <a:rPr lang="en-US" sz="2600" b="0" i="1" smtClean="0">
                            <a:latin typeface="Cambria Math" panose="02040503050406030204" pitchFamily="18" charset="0"/>
                            <a:ea typeface="Cambria Math" panose="02040503050406030204" pitchFamily="18" charset="0"/>
                          </a:rPr>
                          <m:t>× </m:t>
                        </m:r>
                        <m:r>
                          <m:rPr>
                            <m:nor/>
                          </m:rPr>
                          <a:rPr lang="en-US" sz="2600" b="0" i="0" smtClean="0">
                            <a:latin typeface="Aptos" panose="020B0004020202020204" pitchFamily="34" charset="0"/>
                            <a:ea typeface="Cambria Math" panose="02040503050406030204" pitchFamily="18" charset="0"/>
                          </a:rPr>
                          <m:t>Number</m:t>
                        </m:r>
                        <m:r>
                          <m:rPr>
                            <m:nor/>
                          </m:rPr>
                          <a:rPr lang="en-US" sz="2600" b="0" i="0" smtClean="0">
                            <a:latin typeface="Aptos" panose="020B0004020202020204" pitchFamily="34" charset="0"/>
                            <a:ea typeface="Cambria Math" panose="02040503050406030204" pitchFamily="18" charset="0"/>
                          </a:rPr>
                          <m:t> </m:t>
                        </m:r>
                        <m:r>
                          <m:rPr>
                            <m:nor/>
                          </m:rPr>
                          <a:rPr lang="en-US" sz="2600" b="0" i="0" smtClean="0">
                            <a:latin typeface="Aptos" panose="020B0004020202020204" pitchFamily="34" charset="0"/>
                            <a:ea typeface="Cambria Math" panose="02040503050406030204" pitchFamily="18" charset="0"/>
                          </a:rPr>
                          <m:t>of</m:t>
                        </m:r>
                        <m:r>
                          <m:rPr>
                            <m:nor/>
                          </m:rPr>
                          <a:rPr lang="en-US" sz="2600" b="0" i="0" smtClean="0">
                            <a:latin typeface="Aptos" panose="020B0004020202020204" pitchFamily="34" charset="0"/>
                            <a:ea typeface="Cambria Math" panose="02040503050406030204" pitchFamily="18" charset="0"/>
                          </a:rPr>
                          <m:t> </m:t>
                        </m:r>
                        <m:r>
                          <m:rPr>
                            <m:nor/>
                          </m:rPr>
                          <a:rPr lang="en-US" sz="2600" b="0" i="0" smtClean="0">
                            <a:latin typeface="Aptos" panose="020B0004020202020204" pitchFamily="34" charset="0"/>
                            <a:ea typeface="Cambria Math" panose="02040503050406030204" pitchFamily="18" charset="0"/>
                          </a:rPr>
                          <m:t>credits</m:t>
                        </m:r>
                        <m:r>
                          <m:rPr>
                            <m:nor/>
                          </m:rPr>
                          <a:rPr lang="en-US" sz="2600" b="0" i="0" smtClean="0">
                            <a:latin typeface="Aptos" panose="020B0004020202020204" pitchFamily="34" charset="0"/>
                            <a:ea typeface="Cambria Math" panose="02040503050406030204" pitchFamily="18" charset="0"/>
                          </a:rPr>
                          <m:t>" </m:t>
                        </m:r>
                        <m:r>
                          <m:rPr>
                            <m:nor/>
                          </m:rPr>
                          <a:rPr lang="en-US" sz="2600" b="0" i="0" smtClean="0">
                            <a:latin typeface="Aptos" panose="020B0004020202020204" pitchFamily="34" charset="0"/>
                            <a:ea typeface="Cambria Math" panose="02040503050406030204" pitchFamily="18" charset="0"/>
                          </a:rPr>
                          <m:t>for</m:t>
                        </m:r>
                        <m:r>
                          <m:rPr>
                            <m:nor/>
                          </m:rPr>
                          <a:rPr lang="en-US" sz="2600" b="0" i="0" smtClean="0">
                            <a:latin typeface="Aptos" panose="020B0004020202020204" pitchFamily="34" charset="0"/>
                            <a:ea typeface="Cambria Math" panose="02040503050406030204" pitchFamily="18" charset="0"/>
                          </a:rPr>
                          <m:t> </m:t>
                        </m:r>
                        <m:r>
                          <m:rPr>
                            <m:nor/>
                          </m:rPr>
                          <a:rPr lang="en-US" sz="2600" b="0" i="0" smtClean="0">
                            <a:latin typeface="Aptos" panose="020B0004020202020204" pitchFamily="34" charset="0"/>
                            <a:ea typeface="Cambria Math" panose="02040503050406030204" pitchFamily="18" charset="0"/>
                          </a:rPr>
                          <m:t>each</m:t>
                        </m:r>
                        <m:r>
                          <m:rPr>
                            <m:nor/>
                          </m:rPr>
                          <a:rPr lang="en-US" sz="2600" b="0" i="0" smtClean="0">
                            <a:latin typeface="Aptos" panose="020B0004020202020204" pitchFamily="34" charset="0"/>
                            <a:ea typeface="Cambria Math" panose="02040503050406030204" pitchFamily="18" charset="0"/>
                          </a:rPr>
                          <m:t> </m:t>
                        </m:r>
                        <m:r>
                          <m:rPr>
                            <m:nor/>
                          </m:rPr>
                          <a:rPr lang="en-US" sz="2600" b="0" i="0" smtClean="0">
                            <a:latin typeface="Aptos" panose="020B0004020202020204" pitchFamily="34" charset="0"/>
                            <a:ea typeface="Cambria Math" panose="02040503050406030204" pitchFamily="18" charset="0"/>
                          </a:rPr>
                          <m:t>course</m:t>
                        </m:r>
                        <m:r>
                          <m:rPr>
                            <m:nor/>
                          </m:rPr>
                          <a:rPr lang="en-US" sz="2600" b="0" i="0" smtClean="0">
                            <a:latin typeface="Aptos" panose="020B0004020202020204" pitchFamily="34" charset="0"/>
                            <a:ea typeface="Cambria Math" panose="02040503050406030204" pitchFamily="18" charset="0"/>
                          </a:rPr>
                          <m:t> </m:t>
                        </m:r>
                      </m:num>
                      <m:den>
                        <m:r>
                          <m:rPr>
                            <m:nor/>
                          </m:rPr>
                          <a:rPr lang="en-US" sz="2600" b="0" i="0" smtClean="0">
                            <a:latin typeface="Aptos" panose="020B0004020202020204" pitchFamily="34" charset="0"/>
                          </a:rPr>
                          <m:t>Sum</m:t>
                        </m:r>
                        <m:r>
                          <m:rPr>
                            <m:nor/>
                          </m:rPr>
                          <a:rPr lang="en-US" sz="2600" b="0" i="0" smtClean="0">
                            <a:latin typeface="Aptos" panose="020B0004020202020204" pitchFamily="34" charset="0"/>
                          </a:rPr>
                          <m:t> </m:t>
                        </m:r>
                        <m:r>
                          <m:rPr>
                            <m:nor/>
                          </m:rPr>
                          <a:rPr lang="en-US" sz="2600" b="0" i="0" smtClean="0">
                            <a:latin typeface="Aptos" panose="020B0004020202020204" pitchFamily="34" charset="0"/>
                          </a:rPr>
                          <m:t>of</m:t>
                        </m:r>
                        <m:r>
                          <m:rPr>
                            <m:nor/>
                          </m:rPr>
                          <a:rPr lang="en-US" sz="2600" b="0" i="0" smtClean="0">
                            <a:latin typeface="Aptos" panose="020B0004020202020204" pitchFamily="34" charset="0"/>
                          </a:rPr>
                          <m:t> </m:t>
                        </m:r>
                        <m:r>
                          <m:rPr>
                            <m:nor/>
                          </m:rPr>
                          <a:rPr lang="en-US" sz="2600" b="0" i="0" smtClean="0">
                            <a:latin typeface="Aptos" panose="020B0004020202020204" pitchFamily="34" charset="0"/>
                          </a:rPr>
                          <m:t>credits</m:t>
                        </m:r>
                        <m:r>
                          <m:rPr>
                            <m:nor/>
                          </m:rPr>
                          <a:rPr lang="en-US" sz="2600" b="0" i="0" smtClean="0">
                            <a:latin typeface="Aptos" panose="020B0004020202020204" pitchFamily="34" charset="0"/>
                          </a:rPr>
                          <m:t> </m:t>
                        </m:r>
                        <m:r>
                          <m:rPr>
                            <m:nor/>
                          </m:rPr>
                          <a:rPr lang="en-US" sz="2600" b="0" i="0" smtClean="0">
                            <a:latin typeface="Aptos" panose="020B0004020202020204" pitchFamily="34" charset="0"/>
                          </a:rPr>
                          <m:t>attempted</m:t>
                        </m:r>
                      </m:den>
                    </m:f>
                  </m:oMath>
                </a14:m>
                <a:endParaRPr lang="en-US" dirty="0">
                  <a:latin typeface="Aptos" panose="020B0004020202020204" pitchFamily="34" charset="0"/>
                </a:endParaRPr>
              </a:p>
              <a:p>
                <a:endParaRPr lang="en-US" dirty="0"/>
              </a:p>
              <a:p>
                <a:r>
                  <a:rPr lang="en-US" dirty="0"/>
                  <a:t>Semester GPA (sGPA)</a:t>
                </a:r>
              </a:p>
              <a:p>
                <a:pPr lvl="1"/>
                <a:r>
                  <a:rPr lang="en-US" dirty="0"/>
                  <a:t>GPA calculated using the courses taken in a particular semester</a:t>
                </a:r>
              </a:p>
              <a:p>
                <a:r>
                  <a:rPr lang="en-US" dirty="0"/>
                  <a:t>Graduation GPA (gGPA)</a:t>
                </a:r>
              </a:p>
              <a:p>
                <a:pPr lvl="1"/>
                <a:r>
                  <a:rPr lang="en-US" dirty="0"/>
                  <a:t>GPA calculated using the courses taken to fulfill the required credits for the programme</a:t>
                </a:r>
              </a:p>
              <a:p>
                <a:r>
                  <a:rPr lang="en-US" dirty="0"/>
                  <a:t>Cumulative GPA (cGPA)</a:t>
                </a:r>
              </a:p>
              <a:p>
                <a:pPr lvl="1"/>
                <a:r>
                  <a:rPr lang="en-US" dirty="0"/>
                  <a:t>GPA calculated using all courses taken</a:t>
                </a:r>
              </a:p>
            </p:txBody>
          </p:sp>
        </mc:Choice>
        <mc:Fallback xmlns="">
          <p:sp>
            <p:nvSpPr>
              <p:cNvPr id="3" name="Content Placeholder 2">
                <a:extLst>
                  <a:ext uri="{FF2B5EF4-FFF2-40B4-BE49-F238E27FC236}">
                    <a16:creationId xmlns:a16="http://schemas.microsoft.com/office/drawing/2014/main" id="{A5EC8E5E-F7CD-6CD6-EE9A-5A811DD137E8}"/>
                  </a:ext>
                </a:extLst>
              </p:cNvPr>
              <p:cNvSpPr>
                <a:spLocks noGrp="1" noRot="1" noChangeAspect="1" noMove="1" noResize="1" noEditPoints="1" noAdjustHandles="1" noChangeArrowheads="1" noChangeShapeType="1" noTextEdit="1"/>
              </p:cNvSpPr>
              <p:nvPr>
                <p:ph idx="1"/>
              </p:nvPr>
            </p:nvSpPr>
            <p:spPr>
              <a:xfrm>
                <a:off x="470018" y="2611138"/>
                <a:ext cx="11417182" cy="3842929"/>
              </a:xfrm>
              <a:blipFill>
                <a:blip r:embed="rId2"/>
                <a:stretch>
                  <a:fillRect l="-801"/>
                </a:stretch>
              </a:blipFill>
            </p:spPr>
            <p:txBody>
              <a:bodyPr/>
              <a:lstStyle/>
              <a:p>
                <a:r>
                  <a:rPr lang="en-US">
                    <a:noFill/>
                  </a:rPr>
                  <a:t> </a:t>
                </a:r>
              </a:p>
            </p:txBody>
          </p:sp>
        </mc:Fallback>
      </mc:AlternateContent>
      <p:pic>
        <p:nvPicPr>
          <p:cNvPr id="8194" name="Picture 2" descr="GPA Calculator">
            <a:extLst>
              <a:ext uri="{FF2B5EF4-FFF2-40B4-BE49-F238E27FC236}">
                <a16:creationId xmlns:a16="http://schemas.microsoft.com/office/drawing/2014/main" id="{65FCF86F-8976-7831-B983-39B646D13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3191" y="698327"/>
            <a:ext cx="3160609" cy="176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5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12967-7D13-7ED1-8B5A-4AD2C393B6E2}"/>
              </a:ext>
            </a:extLst>
          </p:cNvPr>
          <p:cNvSpPr>
            <a:spLocks noGrp="1"/>
          </p:cNvSpPr>
          <p:nvPr>
            <p:ph type="title"/>
          </p:nvPr>
        </p:nvSpPr>
        <p:spPr>
          <a:xfrm>
            <a:off x="838200" y="954525"/>
            <a:ext cx="10515600" cy="1325563"/>
          </a:xfrm>
        </p:spPr>
        <p:txBody>
          <a:bodyPr/>
          <a:lstStyle/>
          <a:p>
            <a:r>
              <a:rPr lang="en-US" dirty="0"/>
              <a:t>Retaking a Course</a:t>
            </a:r>
          </a:p>
        </p:txBody>
      </p:sp>
      <p:sp>
        <p:nvSpPr>
          <p:cNvPr id="3" name="Content Placeholder 2">
            <a:extLst>
              <a:ext uri="{FF2B5EF4-FFF2-40B4-BE49-F238E27FC236}">
                <a16:creationId xmlns:a16="http://schemas.microsoft.com/office/drawing/2014/main" id="{9AB70799-92ED-1185-2CFE-DA0F172B8409}"/>
              </a:ext>
            </a:extLst>
          </p:cNvPr>
          <p:cNvSpPr>
            <a:spLocks noGrp="1"/>
          </p:cNvSpPr>
          <p:nvPr>
            <p:ph idx="1"/>
          </p:nvPr>
        </p:nvSpPr>
        <p:spPr>
          <a:xfrm>
            <a:off x="778379" y="2153540"/>
            <a:ext cx="10515600" cy="4495088"/>
          </a:xfrm>
        </p:spPr>
        <p:txBody>
          <a:bodyPr>
            <a:normAutofit lnSpcReduction="10000"/>
          </a:bodyPr>
          <a:lstStyle/>
          <a:p>
            <a:r>
              <a:rPr lang="en-US" dirty="0"/>
              <a:t>Required to retake a course if you fail a compulsory course.</a:t>
            </a:r>
          </a:p>
          <a:p>
            <a:endParaRPr lang="en-US" dirty="0"/>
          </a:p>
          <a:p>
            <a:r>
              <a:rPr lang="en-US" dirty="0"/>
              <a:t>If the failed course is an elective, you may choose to retake the same course or take another elective within the programme as a replacement.</a:t>
            </a:r>
          </a:p>
          <a:p>
            <a:endParaRPr lang="en-US" dirty="0"/>
          </a:p>
          <a:p>
            <a:r>
              <a:rPr lang="en-US" dirty="0"/>
              <a:t>When you retakes the same course, only the grade of the latest attempt will be included in the calculation of GPA.</a:t>
            </a:r>
          </a:p>
          <a:p>
            <a:endParaRPr lang="en-US" dirty="0"/>
          </a:p>
          <a:p>
            <a:r>
              <a:rPr lang="en-US" dirty="0"/>
              <a:t>There are additional fees for retake.</a:t>
            </a:r>
          </a:p>
        </p:txBody>
      </p:sp>
      <p:pic>
        <p:nvPicPr>
          <p:cNvPr id="4" name="Picture 2" descr="Students in lecture hall with teacher explain information learning process  in university auditorium with scholars and professor in seminar education  studying concept line art vector illustration | Free Vector">
            <a:extLst>
              <a:ext uri="{FF2B5EF4-FFF2-40B4-BE49-F238E27FC236}">
                <a16:creationId xmlns:a16="http://schemas.microsoft.com/office/drawing/2014/main" id="{0D0B64E7-11DE-E167-9DBB-687C33F71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7946" y="385883"/>
            <a:ext cx="3433046" cy="167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88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64A78-8F1C-6262-12DB-11FBCB9B9C5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BA4951-2CA4-AEDF-627B-CCAEF17EB0E0}"/>
              </a:ext>
            </a:extLst>
          </p:cNvPr>
          <p:cNvSpPr>
            <a:spLocks noGrp="1"/>
          </p:cNvSpPr>
          <p:nvPr>
            <p:ph idx="1"/>
          </p:nvPr>
        </p:nvSpPr>
        <p:spPr>
          <a:xfrm>
            <a:off x="838200" y="2204435"/>
            <a:ext cx="10515600" cy="3972528"/>
          </a:xfrm>
        </p:spPr>
        <p:txBody>
          <a:bodyPr/>
          <a:lstStyle/>
          <a:p>
            <a:r>
              <a:rPr lang="en-US" altLang="zh-HK" b="1" dirty="0"/>
              <a:t>sGPA falls below 2.0 </a:t>
            </a:r>
            <a:r>
              <a:rPr lang="en-US" altLang="zh-HK" dirty="0"/>
              <a:t>in a semester 	</a:t>
            </a:r>
          </a:p>
          <a:p>
            <a:pPr marL="82296" indent="0">
              <a:buNone/>
            </a:pPr>
            <a:r>
              <a:rPr lang="en-US" altLang="zh-HK" dirty="0"/>
              <a:t>	put on </a:t>
            </a:r>
            <a:r>
              <a:rPr lang="en-US" altLang="zh-HK" b="1" dirty="0"/>
              <a:t>Academic Probation</a:t>
            </a:r>
            <a:r>
              <a:rPr lang="en-US" altLang="zh-HK" dirty="0"/>
              <a:t> in the following semester</a:t>
            </a:r>
          </a:p>
          <a:p>
            <a:endParaRPr lang="en-US" altLang="zh-HK" b="1" dirty="0"/>
          </a:p>
          <a:p>
            <a:r>
              <a:rPr lang="en-US" altLang="zh-HK" b="1" dirty="0"/>
              <a:t>sGPA</a:t>
            </a:r>
            <a:r>
              <a:rPr lang="en-US" altLang="zh-HK" dirty="0"/>
              <a:t> </a:t>
            </a:r>
            <a:r>
              <a:rPr lang="en-US" altLang="zh-HK" b="1" dirty="0"/>
              <a:t>falls below 2.0 </a:t>
            </a:r>
            <a:r>
              <a:rPr lang="en-US" altLang="zh-HK" dirty="0"/>
              <a:t>in two consecutive semesters</a:t>
            </a:r>
          </a:p>
          <a:p>
            <a:pPr marL="900113" indent="-819150">
              <a:buNone/>
            </a:pPr>
            <a:r>
              <a:rPr lang="en-US" altLang="zh-HK" dirty="0"/>
              <a:t>	put on </a:t>
            </a:r>
            <a:r>
              <a:rPr lang="en-US" altLang="zh-HK" b="1" dirty="0"/>
              <a:t>Extended Academic Probation </a:t>
            </a:r>
            <a:r>
              <a:rPr lang="en-US" altLang="zh-HK" dirty="0"/>
              <a:t>in the following 	semester</a:t>
            </a:r>
          </a:p>
          <a:p>
            <a:endParaRPr lang="en-US" dirty="0"/>
          </a:p>
        </p:txBody>
      </p:sp>
      <p:graphicFrame>
        <p:nvGraphicFramePr>
          <p:cNvPr id="4" name="表格 3">
            <a:extLst>
              <a:ext uri="{FF2B5EF4-FFF2-40B4-BE49-F238E27FC236}">
                <a16:creationId xmlns:a16="http://schemas.microsoft.com/office/drawing/2014/main" id="{93DD1952-840B-621E-4BC4-43881B21F99E}"/>
              </a:ext>
            </a:extLst>
          </p:cNvPr>
          <p:cNvGraphicFramePr>
            <a:graphicFrameLocks noGrp="1"/>
          </p:cNvGraphicFramePr>
          <p:nvPr>
            <p:extLst>
              <p:ext uri="{D42A27DB-BD31-4B8C-83A1-F6EECF244321}">
                <p14:modId xmlns:p14="http://schemas.microsoft.com/office/powerpoint/2010/main" val="2134495889"/>
              </p:ext>
            </p:extLst>
          </p:nvPr>
        </p:nvGraphicFramePr>
        <p:xfrm>
          <a:off x="1043299" y="5307227"/>
          <a:ext cx="9332743" cy="1027459"/>
        </p:xfrm>
        <a:graphic>
          <a:graphicData uri="http://schemas.openxmlformats.org/drawingml/2006/table">
            <a:tbl>
              <a:tblPr firstRow="1" bandRow="1">
                <a:tableStyleId>{5C22544A-7EE6-4342-B048-85BDC9FD1C3A}</a:tableStyleId>
              </a:tblPr>
              <a:tblGrid>
                <a:gridCol w="9332743">
                  <a:extLst>
                    <a:ext uri="{9D8B030D-6E8A-4147-A177-3AD203B41FA5}">
                      <a16:colId xmlns:a16="http://schemas.microsoft.com/office/drawing/2014/main" val="20000"/>
                    </a:ext>
                  </a:extLst>
                </a:gridCol>
              </a:tblGrid>
              <a:tr h="1027459">
                <a:tc>
                  <a:txBody>
                    <a:bodyPr/>
                    <a:lstStyle/>
                    <a:p>
                      <a:r>
                        <a:rPr lang="en-US" altLang="zh-HK" sz="2800" b="0" dirty="0"/>
                        <a:t>If a</a:t>
                      </a:r>
                      <a:r>
                        <a:rPr lang="en-US" altLang="zh-HK" sz="2800" b="0" baseline="0" dirty="0"/>
                        <a:t> student on probation obtains a </a:t>
                      </a:r>
                      <a:r>
                        <a:rPr lang="en-US" altLang="zh-HK" sz="2800" b="1" u="sng" dirty="0"/>
                        <a:t>sGPA of 2.0 or above</a:t>
                      </a:r>
                      <a:r>
                        <a:rPr lang="en-US" altLang="zh-HK" sz="2800" b="0" dirty="0"/>
                        <a:t>, the Academic Probation</a:t>
                      </a:r>
                      <a:r>
                        <a:rPr lang="en-US" altLang="zh-HK" sz="2800" b="0" baseline="0" dirty="0"/>
                        <a:t> will </a:t>
                      </a:r>
                      <a:r>
                        <a:rPr lang="en-US" altLang="zh-HK" sz="2800" b="0" baseline="0" dirty="0">
                          <a:solidFill>
                            <a:schemeClr val="bg1"/>
                          </a:solidFill>
                        </a:rPr>
                        <a:t>be </a:t>
                      </a:r>
                      <a:r>
                        <a:rPr lang="en-US" altLang="zh-HK" sz="2800" b="1" u="sng" baseline="0" dirty="0">
                          <a:solidFill>
                            <a:schemeClr val="bg1"/>
                          </a:solidFill>
                        </a:rPr>
                        <a:t>lifted</a:t>
                      </a:r>
                      <a:r>
                        <a:rPr lang="en-US" altLang="zh-HK" sz="2800" b="0" u="none" baseline="0" dirty="0">
                          <a:solidFill>
                            <a:schemeClr val="bg1"/>
                          </a:solidFill>
                        </a:rPr>
                        <a:t>.</a:t>
                      </a:r>
                      <a:endParaRPr lang="zh-HK" altLang="en-US" sz="2800" b="0" u="none" dirty="0">
                        <a:solidFill>
                          <a:schemeClr val="bg1"/>
                        </a:solidFill>
                      </a:endParaRPr>
                    </a:p>
                  </a:txBody>
                  <a:tcPr marT="34290" marB="34290">
                    <a:solidFill>
                      <a:srgbClr val="00B050"/>
                    </a:solidFill>
                  </a:tcPr>
                </a:tc>
                <a:extLst>
                  <a:ext uri="{0D108BD9-81ED-4DB2-BD59-A6C34878D82A}">
                    <a16:rowId xmlns:a16="http://schemas.microsoft.com/office/drawing/2014/main" val="10000"/>
                  </a:ext>
                </a:extLst>
              </a:tr>
            </a:tbl>
          </a:graphicData>
        </a:graphic>
      </p:graphicFrame>
      <p:sp>
        <p:nvSpPr>
          <p:cNvPr id="5" name="Right Arrow 4">
            <a:extLst>
              <a:ext uri="{FF2B5EF4-FFF2-40B4-BE49-F238E27FC236}">
                <a16:creationId xmlns:a16="http://schemas.microsoft.com/office/drawing/2014/main" id="{4A3E993A-3FBE-E4F4-E8BD-B85FA67878E0}"/>
              </a:ext>
            </a:extLst>
          </p:cNvPr>
          <p:cNvSpPr/>
          <p:nvPr/>
        </p:nvSpPr>
        <p:spPr>
          <a:xfrm>
            <a:off x="1255542" y="4408904"/>
            <a:ext cx="457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Right Arrow 4">
            <a:extLst>
              <a:ext uri="{FF2B5EF4-FFF2-40B4-BE49-F238E27FC236}">
                <a16:creationId xmlns:a16="http://schemas.microsoft.com/office/drawing/2014/main" id="{560ACC6F-2E6E-9155-6C08-85AEFF27F019}"/>
              </a:ext>
            </a:extLst>
          </p:cNvPr>
          <p:cNvSpPr/>
          <p:nvPr/>
        </p:nvSpPr>
        <p:spPr>
          <a:xfrm>
            <a:off x="1255542" y="2837398"/>
            <a:ext cx="457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Title 1">
            <a:extLst>
              <a:ext uri="{FF2B5EF4-FFF2-40B4-BE49-F238E27FC236}">
                <a16:creationId xmlns:a16="http://schemas.microsoft.com/office/drawing/2014/main" id="{A0FEEAD8-655A-BA27-6F44-B35241E8D3A7}"/>
              </a:ext>
            </a:extLst>
          </p:cNvPr>
          <p:cNvSpPr txBox="1">
            <a:spLocks/>
          </p:cNvSpPr>
          <p:nvPr/>
        </p:nvSpPr>
        <p:spPr>
          <a:xfrm>
            <a:off x="838200" y="999835"/>
            <a:ext cx="111334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HK" dirty="0"/>
              <a:t>Academic Probation on Progression</a:t>
            </a:r>
            <a:endParaRPr lang="en-US" dirty="0"/>
          </a:p>
        </p:txBody>
      </p:sp>
    </p:spTree>
    <p:extLst>
      <p:ext uri="{BB962C8B-B14F-4D97-AF65-F5344CB8AC3E}">
        <p14:creationId xmlns:p14="http://schemas.microsoft.com/office/powerpoint/2010/main" val="424896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3C678-B725-F41C-88EC-5B97AA9CE89F}"/>
              </a:ext>
            </a:extLst>
          </p:cNvPr>
          <p:cNvSpPr>
            <a:spLocks noGrp="1"/>
          </p:cNvSpPr>
          <p:nvPr>
            <p:ph type="title"/>
          </p:nvPr>
        </p:nvSpPr>
        <p:spPr>
          <a:xfrm>
            <a:off x="838200" y="999835"/>
            <a:ext cx="10515600" cy="1325563"/>
          </a:xfrm>
        </p:spPr>
        <p:txBody>
          <a:bodyPr/>
          <a:lstStyle/>
          <a:p>
            <a:r>
              <a:rPr lang="en-US" altLang="zh-HK" dirty="0"/>
              <a:t>Registry Services</a:t>
            </a:r>
            <a:endParaRPr lang="en-US" dirty="0"/>
          </a:p>
        </p:txBody>
      </p:sp>
      <p:graphicFrame>
        <p:nvGraphicFramePr>
          <p:cNvPr id="4" name="Content Placeholder 3">
            <a:extLst>
              <a:ext uri="{FF2B5EF4-FFF2-40B4-BE49-F238E27FC236}">
                <a16:creationId xmlns:a16="http://schemas.microsoft.com/office/drawing/2014/main" id="{28B57514-25E5-2945-704A-C632CAB6077D}"/>
              </a:ext>
            </a:extLst>
          </p:cNvPr>
          <p:cNvGraphicFramePr>
            <a:graphicFrameLocks noGrp="1"/>
          </p:cNvGraphicFramePr>
          <p:nvPr>
            <p:ph idx="1"/>
            <p:extLst>
              <p:ext uri="{D42A27DB-BD31-4B8C-83A1-F6EECF244321}">
                <p14:modId xmlns:p14="http://schemas.microsoft.com/office/powerpoint/2010/main" val="995966017"/>
              </p:ext>
            </p:extLst>
          </p:nvPr>
        </p:nvGraphicFramePr>
        <p:xfrm>
          <a:off x="1581684" y="1987775"/>
          <a:ext cx="8743122" cy="4630360"/>
        </p:xfrm>
        <a:graphic>
          <a:graphicData uri="http://schemas.openxmlformats.org/drawingml/2006/table">
            <a:tbl>
              <a:tblPr firstRow="1" bandRow="1">
                <a:tableStyleId>{7DF18680-E054-41AD-8BC1-D1AEF772440D}</a:tableStyleId>
              </a:tblPr>
              <a:tblGrid>
                <a:gridCol w="2419742">
                  <a:extLst>
                    <a:ext uri="{9D8B030D-6E8A-4147-A177-3AD203B41FA5}">
                      <a16:colId xmlns:a16="http://schemas.microsoft.com/office/drawing/2014/main" val="3247107964"/>
                    </a:ext>
                  </a:extLst>
                </a:gridCol>
                <a:gridCol w="6323380">
                  <a:extLst>
                    <a:ext uri="{9D8B030D-6E8A-4147-A177-3AD203B41FA5}">
                      <a16:colId xmlns:a16="http://schemas.microsoft.com/office/drawing/2014/main" val="3413681932"/>
                    </a:ext>
                  </a:extLst>
                </a:gridCol>
              </a:tblGrid>
              <a:tr h="482062">
                <a:tc>
                  <a:txBody>
                    <a:bodyPr/>
                    <a:lstStyle/>
                    <a:p>
                      <a:r>
                        <a:rPr lang="en-US" altLang="zh-HK" sz="2000" dirty="0"/>
                        <a:t>Teams</a:t>
                      </a:r>
                      <a:endParaRPr lang="zh-HK" altLang="en-US" sz="2000" dirty="0"/>
                    </a:p>
                  </a:txBody>
                  <a:tcPr marT="34290" marB="34290"/>
                </a:tc>
                <a:tc>
                  <a:txBody>
                    <a:bodyPr/>
                    <a:lstStyle/>
                    <a:p>
                      <a:r>
                        <a:rPr lang="en-US" altLang="zh-HK" sz="2000" dirty="0"/>
                        <a:t>Services provided</a:t>
                      </a:r>
                      <a:endParaRPr lang="zh-HK" altLang="en-US" sz="2000" dirty="0"/>
                    </a:p>
                  </a:txBody>
                  <a:tcPr marT="34290" marB="34290"/>
                </a:tc>
                <a:extLst>
                  <a:ext uri="{0D108BD9-81ED-4DB2-BD59-A6C34878D82A}">
                    <a16:rowId xmlns:a16="http://schemas.microsoft.com/office/drawing/2014/main" val="2487825147"/>
                  </a:ext>
                </a:extLst>
              </a:tr>
              <a:tr h="1161258">
                <a:tc>
                  <a:txBody>
                    <a:bodyPr/>
                    <a:lstStyle/>
                    <a:p>
                      <a:r>
                        <a:rPr lang="en-US" altLang="zh-HK" sz="1700" dirty="0"/>
                        <a:t>Academic</a:t>
                      </a:r>
                      <a:r>
                        <a:rPr lang="en-US" altLang="zh-HK" sz="1700" baseline="0" dirty="0"/>
                        <a:t> Affairs</a:t>
                      </a:r>
                      <a:endParaRPr lang="zh-HK" altLang="en-US" sz="1700" dirty="0"/>
                    </a:p>
                  </a:txBody>
                  <a:tcPr marT="34290" marB="34290"/>
                </a:tc>
                <a:tc>
                  <a:txBody>
                    <a:bodyPr/>
                    <a:lstStyle/>
                    <a:p>
                      <a:pPr marL="285750" indent="-285750">
                        <a:buFontTx/>
                        <a:buChar char="-"/>
                      </a:pPr>
                      <a:r>
                        <a:rPr lang="en-US" altLang="zh-HK" sz="1700" dirty="0"/>
                        <a:t>Secretariat Support for Academic</a:t>
                      </a:r>
                      <a:r>
                        <a:rPr lang="en-US" altLang="zh-HK" sz="1700" baseline="0" dirty="0"/>
                        <a:t> Board &amp; Various Committees</a:t>
                      </a:r>
                    </a:p>
                    <a:p>
                      <a:pPr marL="285750" indent="-285750">
                        <a:buFontTx/>
                        <a:buChar char="-"/>
                      </a:pPr>
                      <a:r>
                        <a:rPr lang="en-US" altLang="zh-HK" sz="1700" baseline="0" dirty="0"/>
                        <a:t>Ceremonial functions</a:t>
                      </a:r>
                    </a:p>
                    <a:p>
                      <a:pPr marL="285750" indent="-285750">
                        <a:buFontTx/>
                        <a:buChar char="-"/>
                      </a:pPr>
                      <a:r>
                        <a:rPr lang="en-US" altLang="zh-HK" sz="1700" baseline="0" dirty="0"/>
                        <a:t>Scholarships and Financial Assistance</a:t>
                      </a:r>
                    </a:p>
                    <a:p>
                      <a:pPr marL="285750" indent="-285750">
                        <a:buFontTx/>
                        <a:buChar char="-"/>
                      </a:pPr>
                      <a:r>
                        <a:rPr lang="en-US" altLang="zh-HK" sz="1700" baseline="0" dirty="0"/>
                        <a:t>Course and Teaching Evaluation</a:t>
                      </a:r>
                    </a:p>
                  </a:txBody>
                  <a:tcPr marT="34290" marB="34290"/>
                </a:tc>
                <a:extLst>
                  <a:ext uri="{0D108BD9-81ED-4DB2-BD59-A6C34878D82A}">
                    <a16:rowId xmlns:a16="http://schemas.microsoft.com/office/drawing/2014/main" val="723275008"/>
                  </a:ext>
                </a:extLst>
              </a:tr>
              <a:tr h="570763">
                <a:tc>
                  <a:txBody>
                    <a:bodyPr/>
                    <a:lstStyle/>
                    <a:p>
                      <a:r>
                        <a:rPr lang="en-US" altLang="zh-HK" sz="1700" dirty="0"/>
                        <a:t>Admissions </a:t>
                      </a:r>
                      <a:endParaRPr lang="zh-HK" altLang="en-US" sz="1700" dirty="0"/>
                    </a:p>
                  </a:txBody>
                  <a:tcPr marT="34290" marB="34290"/>
                </a:tc>
                <a:tc>
                  <a:txBody>
                    <a:bodyPr/>
                    <a:lstStyle/>
                    <a:p>
                      <a:pPr marL="285750" indent="-285750">
                        <a:buFontTx/>
                        <a:buChar char="-"/>
                      </a:pPr>
                      <a:r>
                        <a:rPr lang="en-US" altLang="zh-HK" sz="1700" baseline="0" dirty="0"/>
                        <a:t>Admissions</a:t>
                      </a:r>
                    </a:p>
                    <a:p>
                      <a:pPr marL="285750" indent="-285750">
                        <a:buFontTx/>
                        <a:buChar char="-"/>
                      </a:pPr>
                      <a:r>
                        <a:rPr lang="en-US" altLang="zh-HK" sz="1700" baseline="0" dirty="0"/>
                        <a:t>Programme promotion</a:t>
                      </a:r>
                      <a:endParaRPr lang="zh-HK" altLang="en-US" sz="1700" dirty="0"/>
                    </a:p>
                  </a:txBody>
                  <a:tcPr marT="34290" marB="34290"/>
                </a:tc>
                <a:extLst>
                  <a:ext uri="{0D108BD9-81ED-4DB2-BD59-A6C34878D82A}">
                    <a16:rowId xmlns:a16="http://schemas.microsoft.com/office/drawing/2014/main" val="370679251"/>
                  </a:ext>
                </a:extLst>
              </a:tr>
              <a:tr h="2346471">
                <a:tc>
                  <a:txBody>
                    <a:bodyPr/>
                    <a:lstStyle/>
                    <a:p>
                      <a:r>
                        <a:rPr lang="en-US" altLang="zh-HK" sz="1700" dirty="0"/>
                        <a:t>Student Administration</a:t>
                      </a:r>
                      <a:endParaRPr lang="zh-HK" altLang="en-US" sz="1700" dirty="0"/>
                    </a:p>
                  </a:txBody>
                  <a:tcPr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altLang="zh-HK" sz="1700" baseline="0" dirty="0"/>
                        <a:t>Counter services and enquiry hotline</a:t>
                      </a:r>
                      <a:endParaRPr lang="zh-HK" altLang="en-US" sz="1700" dirty="0"/>
                    </a:p>
                    <a:p>
                      <a:pPr marL="285750" indent="-285750">
                        <a:buFontTx/>
                        <a:buChar char="-"/>
                      </a:pPr>
                      <a:r>
                        <a:rPr lang="en-US" altLang="zh-HK" sz="1700" dirty="0"/>
                        <a:t>Timetabling</a:t>
                      </a:r>
                    </a:p>
                    <a:p>
                      <a:pPr marL="285750" indent="-285750">
                        <a:buFontTx/>
                        <a:buChar char="-"/>
                      </a:pPr>
                      <a:r>
                        <a:rPr lang="en-US" altLang="zh-HK" sz="1700" dirty="0"/>
                        <a:t>Programme Registration</a:t>
                      </a:r>
                    </a:p>
                    <a:p>
                      <a:pPr marL="285750" indent="-285750">
                        <a:buFontTx/>
                        <a:buChar char="-"/>
                      </a:pPr>
                      <a:r>
                        <a:rPr lang="en-US" altLang="zh-HK" sz="1700" dirty="0"/>
                        <a:t>Course Registration</a:t>
                      </a:r>
                    </a:p>
                    <a:p>
                      <a:pPr marL="285750" indent="-285750">
                        <a:buFontTx/>
                        <a:buChar char="-"/>
                      </a:pPr>
                      <a:r>
                        <a:rPr lang="en-US" altLang="zh-HK" sz="1700" dirty="0"/>
                        <a:t>Credit Transfer</a:t>
                      </a:r>
                    </a:p>
                    <a:p>
                      <a:pPr marL="285750" indent="-285750">
                        <a:buFontTx/>
                        <a:buChar char="-"/>
                      </a:pPr>
                      <a:r>
                        <a:rPr lang="en-US" altLang="zh-HK" sz="1700" dirty="0"/>
                        <a:t>Maintenance</a:t>
                      </a:r>
                      <a:r>
                        <a:rPr lang="en-US" altLang="zh-HK" sz="1700" baseline="0" dirty="0"/>
                        <a:t> of Student Records</a:t>
                      </a:r>
                    </a:p>
                    <a:p>
                      <a:pPr marL="285750" indent="-285750">
                        <a:buFontTx/>
                        <a:buChar char="-"/>
                      </a:pPr>
                      <a:r>
                        <a:rPr lang="en-US" altLang="zh-HK" sz="1700" baseline="0" dirty="0"/>
                        <a:t>Documentations</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altLang="zh-HK" sz="1700" dirty="0"/>
                        <a:t>Examinations</a:t>
                      </a:r>
                      <a:endParaRPr lang="en-US" altLang="zh-HK" sz="1700" baseline="0" dirty="0"/>
                    </a:p>
                    <a:p>
                      <a:pPr marL="285750" indent="-285750">
                        <a:buFontTx/>
                        <a:buChar char="-"/>
                      </a:pPr>
                      <a:r>
                        <a:rPr lang="en-US" altLang="zh-HK" sz="1700" baseline="0" dirty="0"/>
                        <a:t>Student Handbook and Academic Regulations</a:t>
                      </a:r>
                    </a:p>
                  </a:txBody>
                  <a:tcPr marT="34290" marB="34290"/>
                </a:tc>
                <a:extLst>
                  <a:ext uri="{0D108BD9-81ED-4DB2-BD59-A6C34878D82A}">
                    <a16:rowId xmlns:a16="http://schemas.microsoft.com/office/drawing/2014/main" val="2471556299"/>
                  </a:ext>
                </a:extLst>
              </a:tr>
            </a:tbl>
          </a:graphicData>
        </a:graphic>
      </p:graphicFrame>
    </p:spTree>
    <p:extLst>
      <p:ext uri="{BB962C8B-B14F-4D97-AF65-F5344CB8AC3E}">
        <p14:creationId xmlns:p14="http://schemas.microsoft.com/office/powerpoint/2010/main" val="203946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B07B8-1EA1-D75E-3E1E-849720CF620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745942-2458-FFFC-D5C0-F206B712B774}"/>
              </a:ext>
            </a:extLst>
          </p:cNvPr>
          <p:cNvSpPr>
            <a:spLocks noGrp="1"/>
          </p:cNvSpPr>
          <p:nvPr>
            <p:ph idx="1"/>
          </p:nvPr>
        </p:nvSpPr>
        <p:spPr>
          <a:xfrm>
            <a:off x="838199" y="2180493"/>
            <a:ext cx="11133405" cy="3996470"/>
          </a:xfrm>
        </p:spPr>
        <p:txBody>
          <a:bodyPr/>
          <a:lstStyle/>
          <a:p>
            <a:r>
              <a:rPr lang="en-US" altLang="zh-HK" b="1" dirty="0"/>
              <a:t>sGPA </a:t>
            </a:r>
            <a:r>
              <a:rPr lang="en-US" altLang="zh-HK" dirty="0"/>
              <a:t>falls </a:t>
            </a:r>
            <a:r>
              <a:rPr lang="en-US" altLang="zh-HK" b="1" dirty="0"/>
              <a:t>below 2.0 </a:t>
            </a:r>
            <a:r>
              <a:rPr lang="en-US" altLang="zh-HK" dirty="0"/>
              <a:t>for </a:t>
            </a:r>
            <a:r>
              <a:rPr lang="en-US" altLang="zh-HK" b="1" dirty="0"/>
              <a:t>three consecutive semesters</a:t>
            </a:r>
            <a:r>
              <a:rPr lang="en-US" altLang="zh-HK" dirty="0"/>
              <a:t>; or</a:t>
            </a:r>
          </a:p>
          <a:p>
            <a:r>
              <a:rPr lang="en-US" altLang="zh-HK" b="1" dirty="0"/>
              <a:t>sGPA</a:t>
            </a:r>
            <a:r>
              <a:rPr lang="en-US" altLang="zh-HK" dirty="0"/>
              <a:t> falls </a:t>
            </a:r>
            <a:r>
              <a:rPr lang="en-US" altLang="zh-HK" b="1" dirty="0"/>
              <a:t>is 0.0</a:t>
            </a:r>
            <a:r>
              <a:rPr lang="en-US" altLang="zh-HK" dirty="0"/>
              <a:t> for </a:t>
            </a:r>
            <a:r>
              <a:rPr lang="en-US" altLang="zh-HK" b="1" dirty="0"/>
              <a:t>two consecutive semesters</a:t>
            </a:r>
            <a:r>
              <a:rPr lang="en-US" altLang="zh-HK" dirty="0"/>
              <a:t>; or</a:t>
            </a:r>
            <a:endParaRPr lang="en-US" altLang="zh-HK" b="1" dirty="0"/>
          </a:p>
          <a:p>
            <a:r>
              <a:rPr lang="en-US" altLang="zh-HK" b="1" dirty="0"/>
              <a:t>Fail the second retake </a:t>
            </a:r>
            <a:r>
              <a:rPr lang="en-US" altLang="zh-HK" dirty="0"/>
              <a:t>of the same course (i.e., fail the third attempt);or</a:t>
            </a:r>
          </a:p>
          <a:p>
            <a:r>
              <a:rPr lang="en-US" dirty="0"/>
              <a:t>Fail to complete the graduation requirements </a:t>
            </a:r>
            <a:r>
              <a:rPr lang="en-US" b="1" dirty="0"/>
              <a:t>within the maximum study period</a:t>
            </a:r>
            <a:r>
              <a:rPr lang="en-US" dirty="0"/>
              <a:t>.</a:t>
            </a:r>
          </a:p>
        </p:txBody>
      </p:sp>
      <p:sp>
        <p:nvSpPr>
          <p:cNvPr id="4" name="Rectangle 3">
            <a:extLst>
              <a:ext uri="{FF2B5EF4-FFF2-40B4-BE49-F238E27FC236}">
                <a16:creationId xmlns:a16="http://schemas.microsoft.com/office/drawing/2014/main" id="{937FB01A-2BFC-A54C-1D21-E9FA734B86EE}"/>
              </a:ext>
            </a:extLst>
          </p:cNvPr>
          <p:cNvSpPr/>
          <p:nvPr/>
        </p:nvSpPr>
        <p:spPr>
          <a:xfrm>
            <a:off x="2704310" y="5058943"/>
            <a:ext cx="6358595" cy="132556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altLang="zh-HK" sz="4000" b="1" dirty="0">
                <a:solidFill>
                  <a:srgbClr val="FFFF00"/>
                </a:solidFill>
              </a:rPr>
              <a:t>De-registration</a:t>
            </a:r>
            <a:endParaRPr lang="zh-HK" altLang="en-US" sz="4000" dirty="0">
              <a:solidFill>
                <a:srgbClr val="FFFF00"/>
              </a:solidFill>
            </a:endParaRPr>
          </a:p>
        </p:txBody>
      </p:sp>
      <p:sp>
        <p:nvSpPr>
          <p:cNvPr id="5" name="Title 1">
            <a:extLst>
              <a:ext uri="{FF2B5EF4-FFF2-40B4-BE49-F238E27FC236}">
                <a16:creationId xmlns:a16="http://schemas.microsoft.com/office/drawing/2014/main" id="{FFCB35CE-8F77-FF3B-0018-A5E200F2BEED}"/>
              </a:ext>
            </a:extLst>
          </p:cNvPr>
          <p:cNvSpPr txBox="1">
            <a:spLocks/>
          </p:cNvSpPr>
          <p:nvPr/>
        </p:nvSpPr>
        <p:spPr>
          <a:xfrm>
            <a:off x="838200" y="999835"/>
            <a:ext cx="111334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HK" dirty="0"/>
              <a:t>De-registration of Studies on Academic Grounds</a:t>
            </a:r>
            <a:endParaRPr lang="en-US" dirty="0"/>
          </a:p>
        </p:txBody>
      </p:sp>
    </p:spTree>
    <p:extLst>
      <p:ext uri="{BB962C8B-B14F-4D97-AF65-F5344CB8AC3E}">
        <p14:creationId xmlns:p14="http://schemas.microsoft.com/office/powerpoint/2010/main" val="351790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9E8E1-5967-8012-C311-040C4C5304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DBCF45-F1B4-D65B-F2A7-9F47A231E2AF}"/>
              </a:ext>
            </a:extLst>
          </p:cNvPr>
          <p:cNvSpPr>
            <a:spLocks noGrp="1"/>
          </p:cNvSpPr>
          <p:nvPr>
            <p:ph idx="1"/>
          </p:nvPr>
        </p:nvSpPr>
        <p:spPr>
          <a:xfrm>
            <a:off x="838200" y="2026668"/>
            <a:ext cx="11231880" cy="4677507"/>
          </a:xfrm>
        </p:spPr>
        <p:txBody>
          <a:bodyPr>
            <a:normAutofit/>
          </a:bodyPr>
          <a:lstStyle/>
          <a:p>
            <a:pPr marL="653796" indent="-571500">
              <a:buAutoNum type="romanLcParenBoth"/>
            </a:pPr>
            <a:r>
              <a:rPr lang="en-US" altLang="zh-HK" dirty="0"/>
              <a:t>minimum required credits for the programme with a </a:t>
            </a:r>
            <a:r>
              <a:rPr lang="en-US" altLang="zh-HK" b="1" dirty="0"/>
              <a:t>gGPA of at least 2.0</a:t>
            </a:r>
          </a:p>
          <a:p>
            <a:pPr marL="653796" indent="-571500">
              <a:buFont typeface="Wingdings 2"/>
              <a:buAutoNum type="romanLcParenBoth"/>
            </a:pPr>
            <a:r>
              <a:rPr lang="en-US" altLang="zh-HK" dirty="0"/>
              <a:t>GPA of 1.0 (i.e. Grade D) </a:t>
            </a:r>
            <a:r>
              <a:rPr lang="en-US" altLang="zh-HK" b="1" dirty="0"/>
              <a:t>or above for all courses</a:t>
            </a:r>
            <a:r>
              <a:rPr lang="en-US" altLang="zh-HK" dirty="0"/>
              <a:t> in the programme</a:t>
            </a:r>
          </a:p>
          <a:p>
            <a:pPr marL="653796" indent="-571500">
              <a:buAutoNum type="romanLcParenBoth"/>
            </a:pPr>
            <a:r>
              <a:rPr lang="en-US" altLang="zh-HK" dirty="0"/>
              <a:t>Graduation project / practicum (if any)</a:t>
            </a:r>
          </a:p>
          <a:p>
            <a:pPr marL="653796" indent="-571500">
              <a:buAutoNum type="romanLcParenBoth"/>
            </a:pPr>
            <a:r>
              <a:rPr lang="en-US" altLang="zh-HK" dirty="0"/>
              <a:t>Have completed all the programme requirements (including but not limited to Work-Integrated Learning Programme (WILP) / Co-operative Education Scheme / Community Service (CS) Programme / General Education (GE) Framework</a:t>
            </a:r>
          </a:p>
          <a:p>
            <a:pPr marL="653796" indent="-571500">
              <a:buFont typeface="Wingdings 2"/>
              <a:buAutoNum type="romanLcParenBoth"/>
            </a:pPr>
            <a:r>
              <a:rPr lang="en-US" altLang="zh-HK" dirty="0"/>
              <a:t>Valid score of </a:t>
            </a:r>
            <a:r>
              <a:rPr lang="en-US" altLang="zh-HK" b="1" dirty="0"/>
              <a:t>6.0 in IELTS Academic </a:t>
            </a:r>
            <a:r>
              <a:rPr lang="en-US" altLang="zh-HK" dirty="0"/>
              <a:t>or equivalent*</a:t>
            </a:r>
          </a:p>
          <a:p>
            <a:pPr marL="82296" indent="0">
              <a:buNone/>
            </a:pPr>
            <a:r>
              <a:rPr lang="en-US" altLang="zh-HK" sz="2400" i="1" dirty="0"/>
              <a:t>* for degree programmes only</a:t>
            </a:r>
          </a:p>
        </p:txBody>
      </p:sp>
      <p:sp>
        <p:nvSpPr>
          <p:cNvPr id="4" name="Title 1">
            <a:extLst>
              <a:ext uri="{FF2B5EF4-FFF2-40B4-BE49-F238E27FC236}">
                <a16:creationId xmlns:a16="http://schemas.microsoft.com/office/drawing/2014/main" id="{03A1C829-0E17-26D8-8643-94ED22802B7B}"/>
              </a:ext>
            </a:extLst>
          </p:cNvPr>
          <p:cNvSpPr txBox="1">
            <a:spLocks/>
          </p:cNvSpPr>
          <p:nvPr/>
        </p:nvSpPr>
        <p:spPr>
          <a:xfrm>
            <a:off x="838200" y="9998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HK" dirty="0"/>
              <a:t>Graduation Requirements</a:t>
            </a:r>
            <a:endParaRPr lang="en-US" dirty="0"/>
          </a:p>
        </p:txBody>
      </p:sp>
      <p:pic>
        <p:nvPicPr>
          <p:cNvPr id="2050" name="Picture 2" descr="Qualification Vector Art, Icons, and Graphics for Free Download">
            <a:extLst>
              <a:ext uri="{FF2B5EF4-FFF2-40B4-BE49-F238E27FC236}">
                <a16:creationId xmlns:a16="http://schemas.microsoft.com/office/drawing/2014/main" id="{69E0CEAC-2E72-F8EA-1018-6803184BBD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92" t="11429" r="63170" b="55306"/>
          <a:stretch>
            <a:fillRect/>
          </a:stretch>
        </p:blipFill>
        <p:spPr bwMode="auto">
          <a:xfrm>
            <a:off x="8248650" y="474093"/>
            <a:ext cx="2085976"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937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Graduation Clipart Images – Browse 49,161 Stock Photos, Vectors, and Video  | Adobe Stock">
            <a:extLst>
              <a:ext uri="{FF2B5EF4-FFF2-40B4-BE49-F238E27FC236}">
                <a16:creationId xmlns:a16="http://schemas.microsoft.com/office/drawing/2014/main" id="{E7B1D4B3-BD6A-77D5-0ED5-15551F0C70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36" t="13627" r="6306" b="9288"/>
          <a:stretch>
            <a:fillRect/>
          </a:stretch>
        </p:blipFill>
        <p:spPr bwMode="auto">
          <a:xfrm>
            <a:off x="6934201" y="723900"/>
            <a:ext cx="4686300" cy="18713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9E2E47-BB7E-5DB5-714B-C9B07FD9B7FE}"/>
              </a:ext>
            </a:extLst>
          </p:cNvPr>
          <p:cNvSpPr>
            <a:spLocks noGrp="1"/>
          </p:cNvSpPr>
          <p:nvPr>
            <p:ph type="title"/>
          </p:nvPr>
        </p:nvSpPr>
        <p:spPr>
          <a:xfrm>
            <a:off x="904875" y="1307746"/>
            <a:ext cx="10515600" cy="1325563"/>
          </a:xfrm>
        </p:spPr>
        <p:txBody>
          <a:bodyPr/>
          <a:lstStyle/>
          <a:p>
            <a:r>
              <a:rPr lang="en-US" dirty="0"/>
              <a:t>Classification of Awards</a:t>
            </a:r>
          </a:p>
        </p:txBody>
      </p:sp>
      <p:graphicFrame>
        <p:nvGraphicFramePr>
          <p:cNvPr id="4" name="Content Placeholder 3">
            <a:extLst>
              <a:ext uri="{FF2B5EF4-FFF2-40B4-BE49-F238E27FC236}">
                <a16:creationId xmlns:a16="http://schemas.microsoft.com/office/drawing/2014/main" id="{298974E6-B40C-B4C5-3C9A-93FBBB4EAA41}"/>
              </a:ext>
            </a:extLst>
          </p:cNvPr>
          <p:cNvGraphicFramePr>
            <a:graphicFrameLocks noGrp="1"/>
          </p:cNvGraphicFramePr>
          <p:nvPr>
            <p:ph idx="1"/>
            <p:extLst>
              <p:ext uri="{D42A27DB-BD31-4B8C-83A1-F6EECF244321}">
                <p14:modId xmlns:p14="http://schemas.microsoft.com/office/powerpoint/2010/main" val="184476015"/>
              </p:ext>
            </p:extLst>
          </p:nvPr>
        </p:nvGraphicFramePr>
        <p:xfrm>
          <a:off x="1452785" y="2671409"/>
          <a:ext cx="8443245" cy="3303287"/>
        </p:xfrm>
        <a:graphic>
          <a:graphicData uri="http://schemas.openxmlformats.org/drawingml/2006/table">
            <a:tbl>
              <a:tblPr firstRow="1" bandRow="1">
                <a:tableStyleId>{5A111915-BE36-4E01-A7E5-04B1672EAD32}</a:tableStyleId>
              </a:tblPr>
              <a:tblGrid>
                <a:gridCol w="6068310">
                  <a:extLst>
                    <a:ext uri="{9D8B030D-6E8A-4147-A177-3AD203B41FA5}">
                      <a16:colId xmlns:a16="http://schemas.microsoft.com/office/drawing/2014/main" val="3677491709"/>
                    </a:ext>
                  </a:extLst>
                </a:gridCol>
                <a:gridCol w="2374935">
                  <a:extLst>
                    <a:ext uri="{9D8B030D-6E8A-4147-A177-3AD203B41FA5}">
                      <a16:colId xmlns:a16="http://schemas.microsoft.com/office/drawing/2014/main" val="3865580518"/>
                    </a:ext>
                  </a:extLst>
                </a:gridCol>
              </a:tblGrid>
              <a:tr h="549236">
                <a:tc>
                  <a:txBody>
                    <a:bodyPr/>
                    <a:lstStyle/>
                    <a:p>
                      <a:r>
                        <a:rPr lang="en-US" sz="2800" dirty="0"/>
                        <a:t>Classification</a:t>
                      </a:r>
                    </a:p>
                  </a:txBody>
                  <a:tcPr>
                    <a:solidFill>
                      <a:srgbClr val="6F45B5"/>
                    </a:solidFill>
                  </a:tcPr>
                </a:tc>
                <a:tc>
                  <a:txBody>
                    <a:bodyPr/>
                    <a:lstStyle/>
                    <a:p>
                      <a:pPr algn="ctr"/>
                      <a:r>
                        <a:rPr lang="en-US" sz="2800" dirty="0"/>
                        <a:t>gGPA</a:t>
                      </a:r>
                    </a:p>
                  </a:txBody>
                  <a:tcPr>
                    <a:solidFill>
                      <a:srgbClr val="6F45B5"/>
                    </a:solidFill>
                  </a:tcPr>
                </a:tc>
                <a:extLst>
                  <a:ext uri="{0D108BD9-81ED-4DB2-BD59-A6C34878D82A}">
                    <a16:rowId xmlns:a16="http://schemas.microsoft.com/office/drawing/2014/main" val="3544749895"/>
                  </a:ext>
                </a:extLst>
              </a:tr>
              <a:tr h="549236">
                <a:tc>
                  <a:txBody>
                    <a:bodyPr/>
                    <a:lstStyle/>
                    <a:p>
                      <a:r>
                        <a:rPr lang="en-US" sz="2800" dirty="0"/>
                        <a:t>First Class Honours</a:t>
                      </a:r>
                    </a:p>
                  </a:txBody>
                  <a:tcPr/>
                </a:tc>
                <a:tc>
                  <a:txBody>
                    <a:bodyPr/>
                    <a:lstStyle/>
                    <a:p>
                      <a:pPr algn="ctr"/>
                      <a:r>
                        <a:rPr lang="en-US" sz="2800" dirty="0"/>
                        <a:t>3.50 – 4.00</a:t>
                      </a:r>
                    </a:p>
                  </a:txBody>
                  <a:tcPr/>
                </a:tc>
                <a:extLst>
                  <a:ext uri="{0D108BD9-81ED-4DB2-BD59-A6C34878D82A}">
                    <a16:rowId xmlns:a16="http://schemas.microsoft.com/office/drawing/2014/main" val="859124938"/>
                  </a:ext>
                </a:extLst>
              </a:tr>
              <a:tr h="550867">
                <a:tc>
                  <a:txBody>
                    <a:bodyPr/>
                    <a:lstStyle/>
                    <a:p>
                      <a:r>
                        <a:rPr lang="en-US" sz="2800" dirty="0"/>
                        <a:t>Second Class Honours Upper Division</a:t>
                      </a:r>
                    </a:p>
                  </a:txBody>
                  <a:tcPr/>
                </a:tc>
                <a:tc>
                  <a:txBody>
                    <a:bodyPr/>
                    <a:lstStyle/>
                    <a:p>
                      <a:pPr algn="ctr"/>
                      <a:r>
                        <a:rPr lang="en-US" sz="2800" dirty="0"/>
                        <a:t>3.00 – 3.49</a:t>
                      </a:r>
                    </a:p>
                  </a:txBody>
                  <a:tcPr/>
                </a:tc>
                <a:extLst>
                  <a:ext uri="{0D108BD9-81ED-4DB2-BD59-A6C34878D82A}">
                    <a16:rowId xmlns:a16="http://schemas.microsoft.com/office/drawing/2014/main" val="2624705471"/>
                  </a:ext>
                </a:extLst>
              </a:tr>
              <a:tr h="555476">
                <a:tc>
                  <a:txBody>
                    <a:bodyPr/>
                    <a:lstStyle/>
                    <a:p>
                      <a:r>
                        <a:rPr lang="en-US" sz="2800" dirty="0"/>
                        <a:t>Second Class Honours Lower Division</a:t>
                      </a:r>
                    </a:p>
                  </a:txBody>
                  <a:tcPr/>
                </a:tc>
                <a:tc>
                  <a:txBody>
                    <a:bodyPr/>
                    <a:lstStyle/>
                    <a:p>
                      <a:pPr algn="ctr"/>
                      <a:r>
                        <a:rPr lang="en-US" sz="2800" dirty="0"/>
                        <a:t>2.50 – 2.99</a:t>
                      </a:r>
                    </a:p>
                  </a:txBody>
                  <a:tcPr/>
                </a:tc>
                <a:extLst>
                  <a:ext uri="{0D108BD9-81ED-4DB2-BD59-A6C34878D82A}">
                    <a16:rowId xmlns:a16="http://schemas.microsoft.com/office/drawing/2014/main" val="3695452013"/>
                  </a:ext>
                </a:extLst>
              </a:tr>
              <a:tr h="549236">
                <a:tc>
                  <a:txBody>
                    <a:bodyPr/>
                    <a:lstStyle/>
                    <a:p>
                      <a:r>
                        <a:rPr lang="en-US" sz="2800" dirty="0"/>
                        <a:t>Third Class Honours</a:t>
                      </a:r>
                    </a:p>
                  </a:txBody>
                  <a:tcPr/>
                </a:tc>
                <a:tc>
                  <a:txBody>
                    <a:bodyPr/>
                    <a:lstStyle/>
                    <a:p>
                      <a:pPr algn="ctr"/>
                      <a:r>
                        <a:rPr lang="en-US" sz="2800" dirty="0"/>
                        <a:t>2.30 – 2.49 </a:t>
                      </a:r>
                    </a:p>
                  </a:txBody>
                  <a:tcPr/>
                </a:tc>
                <a:extLst>
                  <a:ext uri="{0D108BD9-81ED-4DB2-BD59-A6C34878D82A}">
                    <a16:rowId xmlns:a16="http://schemas.microsoft.com/office/drawing/2014/main" val="636356979"/>
                  </a:ext>
                </a:extLst>
              </a:tr>
              <a:tr h="549236">
                <a:tc>
                  <a:txBody>
                    <a:bodyPr/>
                    <a:lstStyle/>
                    <a:p>
                      <a:r>
                        <a:rPr lang="en-US" sz="2800" dirty="0"/>
                        <a:t>Pass</a:t>
                      </a:r>
                    </a:p>
                  </a:txBody>
                  <a:tcPr/>
                </a:tc>
                <a:tc>
                  <a:txBody>
                    <a:bodyPr/>
                    <a:lstStyle/>
                    <a:p>
                      <a:pPr algn="ctr"/>
                      <a:r>
                        <a:rPr lang="en-US" sz="2800" dirty="0"/>
                        <a:t>2.00 – 2.29</a:t>
                      </a:r>
                    </a:p>
                  </a:txBody>
                  <a:tcPr/>
                </a:tc>
                <a:extLst>
                  <a:ext uri="{0D108BD9-81ED-4DB2-BD59-A6C34878D82A}">
                    <a16:rowId xmlns:a16="http://schemas.microsoft.com/office/drawing/2014/main" val="3729690129"/>
                  </a:ext>
                </a:extLst>
              </a:tr>
            </a:tbl>
          </a:graphicData>
        </a:graphic>
      </p:graphicFrame>
    </p:spTree>
    <p:extLst>
      <p:ext uri="{BB962C8B-B14F-4D97-AF65-F5344CB8AC3E}">
        <p14:creationId xmlns:p14="http://schemas.microsoft.com/office/powerpoint/2010/main" val="3984436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8672C-1579-4814-2E30-4366FDB455D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6F07D0-957E-6546-2F15-3E768BE92A5B}"/>
              </a:ext>
            </a:extLst>
          </p:cNvPr>
          <p:cNvSpPr>
            <a:spLocks noGrp="1"/>
          </p:cNvSpPr>
          <p:nvPr>
            <p:ph idx="1"/>
          </p:nvPr>
        </p:nvSpPr>
        <p:spPr>
          <a:xfrm>
            <a:off x="838199" y="2325398"/>
            <a:ext cx="10711375" cy="4532602"/>
          </a:xfrm>
        </p:spPr>
        <p:txBody>
          <a:bodyPr>
            <a:normAutofit lnSpcReduction="10000"/>
          </a:bodyPr>
          <a:lstStyle/>
          <a:p>
            <a:r>
              <a:rPr lang="en-US" altLang="zh-HK" dirty="0"/>
              <a:t>Violation of regulations or misconduct (e.g., cheating, plagiarism, theft, etc.) shall be disciplined by the School Dean concerned</a:t>
            </a:r>
          </a:p>
          <a:p>
            <a:endParaRPr lang="en-US" altLang="zh-HK" dirty="0"/>
          </a:p>
          <a:p>
            <a:r>
              <a:rPr lang="en-US" altLang="zh-HK" dirty="0"/>
              <a:t>Penalties (e.g., written warning, suspension, deregistration of studies) will be imposed by the Registrar/ Student Disciplinary Committee/Student Affairs Committee</a:t>
            </a:r>
          </a:p>
          <a:p>
            <a:endParaRPr lang="en-US" altLang="zh-HK" dirty="0"/>
          </a:p>
          <a:p>
            <a:r>
              <a:rPr lang="en-US" altLang="zh-HK" dirty="0"/>
              <a:t>Penalties may be kept as a permanent record for serious cases</a:t>
            </a:r>
          </a:p>
          <a:p>
            <a:endParaRPr lang="en-US" altLang="zh-HK" dirty="0"/>
          </a:p>
          <a:p>
            <a:r>
              <a:rPr lang="en-US" altLang="zh-HK" dirty="0"/>
              <a:t>Always act properly and be an honest person	</a:t>
            </a:r>
          </a:p>
        </p:txBody>
      </p:sp>
      <p:sp>
        <p:nvSpPr>
          <p:cNvPr id="4" name="Title 1">
            <a:extLst>
              <a:ext uri="{FF2B5EF4-FFF2-40B4-BE49-F238E27FC236}">
                <a16:creationId xmlns:a16="http://schemas.microsoft.com/office/drawing/2014/main" id="{204D5DB9-4550-61D2-925D-311B9C010363}"/>
              </a:ext>
            </a:extLst>
          </p:cNvPr>
          <p:cNvSpPr txBox="1">
            <a:spLocks/>
          </p:cNvSpPr>
          <p:nvPr/>
        </p:nvSpPr>
        <p:spPr>
          <a:xfrm>
            <a:off x="838200" y="9998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HK" dirty="0"/>
              <a:t>Student Conduct</a:t>
            </a:r>
            <a:endParaRPr lang="en-US" dirty="0"/>
          </a:p>
        </p:txBody>
      </p:sp>
      <p:pic>
        <p:nvPicPr>
          <p:cNvPr id="11268" name="Picture 4" descr="Six dos and don'ts for your social media execution - MediaEdge">
            <a:extLst>
              <a:ext uri="{FF2B5EF4-FFF2-40B4-BE49-F238E27FC236}">
                <a16:creationId xmlns:a16="http://schemas.microsoft.com/office/drawing/2014/main" id="{81DCC44C-5F16-C7A2-ACF2-98A7010803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66" t="16501" r="11500" b="14268"/>
          <a:stretch>
            <a:fillRect/>
          </a:stretch>
        </p:blipFill>
        <p:spPr bwMode="auto">
          <a:xfrm>
            <a:off x="7893255" y="496599"/>
            <a:ext cx="3041444" cy="182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434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9330-2F6E-3847-AA8C-886080E66A14}"/>
              </a:ext>
            </a:extLst>
          </p:cNvPr>
          <p:cNvSpPr>
            <a:spLocks noGrp="1"/>
          </p:cNvSpPr>
          <p:nvPr>
            <p:ph type="title"/>
          </p:nvPr>
        </p:nvSpPr>
        <p:spPr>
          <a:xfrm>
            <a:off x="838200" y="1127080"/>
            <a:ext cx="10515600" cy="1325563"/>
          </a:xfrm>
        </p:spPr>
        <p:txBody>
          <a:bodyPr/>
          <a:lstStyle/>
          <a:p>
            <a:r>
              <a:rPr lang="en-US" dirty="0"/>
              <a:t>Unofficial Withdrawal</a:t>
            </a:r>
          </a:p>
        </p:txBody>
      </p:sp>
      <p:sp>
        <p:nvSpPr>
          <p:cNvPr id="3" name="Content Placeholder 2">
            <a:extLst>
              <a:ext uri="{FF2B5EF4-FFF2-40B4-BE49-F238E27FC236}">
                <a16:creationId xmlns:a16="http://schemas.microsoft.com/office/drawing/2014/main" id="{9646698F-63BF-5344-199E-EEFBA42301A9}"/>
              </a:ext>
            </a:extLst>
          </p:cNvPr>
          <p:cNvSpPr>
            <a:spLocks noGrp="1"/>
          </p:cNvSpPr>
          <p:nvPr>
            <p:ph idx="1"/>
          </p:nvPr>
        </p:nvSpPr>
        <p:spPr>
          <a:xfrm>
            <a:off x="838200" y="2221907"/>
            <a:ext cx="10515600" cy="4238714"/>
          </a:xfrm>
        </p:spPr>
        <p:txBody>
          <a:bodyPr>
            <a:normAutofit fontScale="92500" lnSpcReduction="10000"/>
          </a:bodyPr>
          <a:lstStyle/>
          <a:p>
            <a:pPr algn="just"/>
            <a:r>
              <a:rPr lang="en-US" dirty="0"/>
              <a:t>A student will be considered as unofficially withdrawn from study if he/she </a:t>
            </a:r>
            <a:r>
              <a:rPr lang="en-US" b="1" dirty="0"/>
              <a:t>fails to settle the tuition fee </a:t>
            </a:r>
            <a:r>
              <a:rPr lang="en-US" dirty="0"/>
              <a:t>by the payment due date without prior approval. </a:t>
            </a:r>
          </a:p>
          <a:p>
            <a:pPr algn="just"/>
            <a:endParaRPr lang="en-US" dirty="0"/>
          </a:p>
          <a:p>
            <a:pPr algn="just"/>
            <a:r>
              <a:rPr lang="en-US" dirty="0"/>
              <a:t>Students who are unofficially withdrawn  must complete the clearing procedures. Otherwise, </a:t>
            </a:r>
            <a:r>
              <a:rPr lang="en-US" u="sng" dirty="0"/>
              <a:t>transcripts and testimonials will </a:t>
            </a:r>
            <a:r>
              <a:rPr lang="en-US" b="1" u="sng" dirty="0"/>
              <a:t>not</a:t>
            </a:r>
            <a:r>
              <a:rPr lang="en-US" u="sng" dirty="0"/>
              <a:t> be issued</a:t>
            </a:r>
            <a:r>
              <a:rPr lang="en-US" dirty="0"/>
              <a:t>.</a:t>
            </a:r>
          </a:p>
          <a:p>
            <a:pPr algn="just"/>
            <a:endParaRPr lang="en-US" dirty="0"/>
          </a:p>
          <a:p>
            <a:pPr algn="just"/>
            <a:r>
              <a:rPr lang="en-US" dirty="0"/>
              <a:t>Students who are unofficially withdrawn from their studies and </a:t>
            </a:r>
            <a:r>
              <a:rPr lang="en-US" b="1" dirty="0">
                <a:solidFill>
                  <a:schemeClr val="accent3">
                    <a:lumMod val="60000"/>
                    <a:lumOff val="40000"/>
                  </a:schemeClr>
                </a:solidFill>
              </a:rPr>
              <a:t>wish to continue their study</a:t>
            </a:r>
            <a:r>
              <a:rPr lang="en-US" dirty="0"/>
              <a:t> can </a:t>
            </a:r>
            <a:r>
              <a:rPr lang="en-US" b="1" dirty="0"/>
              <a:t>apply for re-instatement </a:t>
            </a:r>
            <a:r>
              <a:rPr lang="en-US" dirty="0"/>
              <a:t>by submitting a completed application form (</a:t>
            </a:r>
            <a:r>
              <a:rPr lang="en-US" dirty="0">
                <a:hlinkClick r:id="rId2"/>
              </a:rPr>
              <a:t>REG-10</a:t>
            </a:r>
            <a:r>
              <a:rPr lang="en-US" dirty="0"/>
              <a:t>) to the concerned School via Registry</a:t>
            </a:r>
          </a:p>
        </p:txBody>
      </p:sp>
    </p:spTree>
    <p:extLst>
      <p:ext uri="{BB962C8B-B14F-4D97-AF65-F5344CB8AC3E}">
        <p14:creationId xmlns:p14="http://schemas.microsoft.com/office/powerpoint/2010/main" val="180875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3072D-2EB2-C979-722E-CA227CD93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4CB228-BD86-4E07-B967-B5A0A426A143}"/>
              </a:ext>
            </a:extLst>
          </p:cNvPr>
          <p:cNvSpPr>
            <a:spLocks noGrp="1"/>
          </p:cNvSpPr>
          <p:nvPr>
            <p:ph type="title"/>
          </p:nvPr>
        </p:nvSpPr>
        <p:spPr>
          <a:xfrm>
            <a:off x="838200" y="971616"/>
            <a:ext cx="10515600" cy="1325563"/>
          </a:xfrm>
        </p:spPr>
        <p:txBody>
          <a:bodyPr/>
          <a:lstStyle/>
          <a:p>
            <a:r>
              <a:rPr lang="en-US" dirty="0"/>
              <a:t>Official Withdrawal</a:t>
            </a:r>
          </a:p>
        </p:txBody>
      </p:sp>
      <p:sp>
        <p:nvSpPr>
          <p:cNvPr id="3" name="Content Placeholder 2">
            <a:extLst>
              <a:ext uri="{FF2B5EF4-FFF2-40B4-BE49-F238E27FC236}">
                <a16:creationId xmlns:a16="http://schemas.microsoft.com/office/drawing/2014/main" id="{0DE92767-9B5D-C1C8-BC2E-6E2347F4D2DD}"/>
              </a:ext>
            </a:extLst>
          </p:cNvPr>
          <p:cNvSpPr>
            <a:spLocks noGrp="1"/>
          </p:cNvSpPr>
          <p:nvPr>
            <p:ph idx="1"/>
          </p:nvPr>
        </p:nvSpPr>
        <p:spPr>
          <a:xfrm>
            <a:off x="838200" y="2085174"/>
            <a:ext cx="10515600" cy="4332718"/>
          </a:xfrm>
        </p:spPr>
        <p:txBody>
          <a:bodyPr>
            <a:normAutofit/>
          </a:bodyPr>
          <a:lstStyle/>
          <a:p>
            <a:pPr algn="just"/>
            <a:r>
              <a:rPr lang="en-US" dirty="0"/>
              <a:t>A student intending to leave the College prior to graduation must apply for official withdrawal by completing and returning a prescribed form (</a:t>
            </a:r>
            <a:r>
              <a:rPr lang="en-US" dirty="0">
                <a:hlinkClick r:id="rId2"/>
              </a:rPr>
              <a:t>REG-07</a:t>
            </a:r>
            <a:r>
              <a:rPr lang="en-US" dirty="0"/>
              <a:t>) to the Registry</a:t>
            </a:r>
          </a:p>
          <a:p>
            <a:pPr algn="just"/>
            <a:endParaRPr lang="en-US" dirty="0"/>
          </a:p>
          <a:p>
            <a:pPr algn="just"/>
            <a:r>
              <a:rPr lang="en-US" dirty="0"/>
              <a:t>Any student leaving the College without following the proper procedures will be considered to have unofficially withdrawn from the programme and will not be eligible for the refund of caution money and transcripts, testimonials and graduate certificates will NOT be issued.</a:t>
            </a:r>
          </a:p>
          <a:p>
            <a:endParaRPr lang="en-US" dirty="0"/>
          </a:p>
        </p:txBody>
      </p:sp>
    </p:spTree>
    <p:extLst>
      <p:ext uri="{BB962C8B-B14F-4D97-AF65-F5344CB8AC3E}">
        <p14:creationId xmlns:p14="http://schemas.microsoft.com/office/powerpoint/2010/main" val="3456220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0385E-9019-4327-DEB9-C397671F7A5C}"/>
              </a:ext>
            </a:extLst>
          </p:cNvPr>
          <p:cNvSpPr>
            <a:spLocks noGrp="1"/>
          </p:cNvSpPr>
          <p:nvPr>
            <p:ph type="title"/>
          </p:nvPr>
        </p:nvSpPr>
        <p:spPr>
          <a:xfrm>
            <a:off x="838200" y="920341"/>
            <a:ext cx="10515600" cy="1325563"/>
          </a:xfrm>
        </p:spPr>
        <p:txBody>
          <a:bodyPr/>
          <a:lstStyle/>
          <a:p>
            <a:r>
              <a:rPr lang="en-US" dirty="0"/>
              <a:t>Student Handbook</a:t>
            </a:r>
          </a:p>
        </p:txBody>
      </p:sp>
      <p:sp>
        <p:nvSpPr>
          <p:cNvPr id="3" name="Content Placeholder 2">
            <a:extLst>
              <a:ext uri="{FF2B5EF4-FFF2-40B4-BE49-F238E27FC236}">
                <a16:creationId xmlns:a16="http://schemas.microsoft.com/office/drawing/2014/main" id="{B3A76BAE-748F-3C6C-C268-ED37202AC32F}"/>
              </a:ext>
            </a:extLst>
          </p:cNvPr>
          <p:cNvSpPr>
            <a:spLocks noGrp="1"/>
          </p:cNvSpPr>
          <p:nvPr>
            <p:ph idx="1"/>
          </p:nvPr>
        </p:nvSpPr>
        <p:spPr>
          <a:xfrm>
            <a:off x="838200" y="1865436"/>
            <a:ext cx="10686516" cy="408818"/>
          </a:xfrm>
        </p:spPr>
        <p:txBody>
          <a:bodyPr>
            <a:normAutofit/>
          </a:bodyPr>
          <a:lstStyle/>
          <a:p>
            <a:pPr marL="0" indent="0">
              <a:buNone/>
            </a:pPr>
            <a:r>
              <a:rPr lang="en-US" sz="1800" dirty="0">
                <a:hlinkClick r:id="rId2"/>
              </a:rPr>
              <a:t>https://www.twc.edu.hk/uploads/files/registry/student_handbook/Student_Handbook_20250825.pdf</a:t>
            </a:r>
            <a:r>
              <a:rPr lang="en-US" sz="1800" dirty="0"/>
              <a:t> </a:t>
            </a:r>
          </a:p>
        </p:txBody>
      </p:sp>
      <p:pic>
        <p:nvPicPr>
          <p:cNvPr id="5" name="Picture 4">
            <a:extLst>
              <a:ext uri="{FF2B5EF4-FFF2-40B4-BE49-F238E27FC236}">
                <a16:creationId xmlns:a16="http://schemas.microsoft.com/office/drawing/2014/main" id="{19E3DC93-B34A-96A1-1E05-4351AECC15AB}"/>
              </a:ext>
            </a:extLst>
          </p:cNvPr>
          <p:cNvPicPr>
            <a:picLocks noChangeAspect="1"/>
          </p:cNvPicPr>
          <p:nvPr/>
        </p:nvPicPr>
        <p:blipFill>
          <a:blip r:embed="rId3"/>
          <a:stretch>
            <a:fillRect/>
          </a:stretch>
        </p:blipFill>
        <p:spPr>
          <a:xfrm>
            <a:off x="3127597" y="2274254"/>
            <a:ext cx="5308851" cy="4419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8635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C46B7-0328-ABDC-B152-EC4FD4055839}"/>
              </a:ext>
            </a:extLst>
          </p:cNvPr>
          <p:cNvSpPr>
            <a:spLocks noGrp="1"/>
          </p:cNvSpPr>
          <p:nvPr>
            <p:ph type="title"/>
          </p:nvPr>
        </p:nvSpPr>
        <p:spPr/>
        <p:txBody>
          <a:bodyPr/>
          <a:lstStyle/>
          <a:p>
            <a:r>
              <a:rPr lang="en-US" dirty="0"/>
              <a:t>Important Points</a:t>
            </a:r>
          </a:p>
        </p:txBody>
      </p:sp>
      <p:sp>
        <p:nvSpPr>
          <p:cNvPr id="3" name="Content Placeholder 2">
            <a:extLst>
              <a:ext uri="{FF2B5EF4-FFF2-40B4-BE49-F238E27FC236}">
                <a16:creationId xmlns:a16="http://schemas.microsoft.com/office/drawing/2014/main" id="{3C25DF4C-7637-B6CF-03A8-99061ED2128D}"/>
              </a:ext>
            </a:extLst>
          </p:cNvPr>
          <p:cNvSpPr>
            <a:spLocks noGrp="1"/>
          </p:cNvSpPr>
          <p:nvPr>
            <p:ph idx="1"/>
          </p:nvPr>
        </p:nvSpPr>
        <p:spPr>
          <a:xfrm>
            <a:off x="838200" y="2632105"/>
            <a:ext cx="5784791" cy="2835535"/>
          </a:xfrm>
        </p:spPr>
        <p:txBody>
          <a:bodyPr/>
          <a:lstStyle/>
          <a:p>
            <a:r>
              <a:rPr lang="en-US" dirty="0"/>
              <a:t>Keep an eye on your TWC email</a:t>
            </a:r>
          </a:p>
          <a:p>
            <a:endParaRPr lang="en-US" dirty="0"/>
          </a:p>
          <a:p>
            <a:r>
              <a:rPr lang="en-US" dirty="0"/>
              <a:t>Support from School / Programme / Professors / admin units</a:t>
            </a:r>
          </a:p>
        </p:txBody>
      </p:sp>
      <p:pic>
        <p:nvPicPr>
          <p:cNvPr id="13314" name="Picture 2" descr="5+ Hundred Check Your Mail Royalty-Free Images, Stock Photos &amp; Pictures |  Shutterstock">
            <a:extLst>
              <a:ext uri="{FF2B5EF4-FFF2-40B4-BE49-F238E27FC236}">
                <a16:creationId xmlns:a16="http://schemas.microsoft.com/office/drawing/2014/main" id="{7BF6A798-5CAB-4712-EC3E-3D2668F8FA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00"/>
          <a:stretch>
            <a:fillRect/>
          </a:stretch>
        </p:blipFill>
        <p:spPr bwMode="auto">
          <a:xfrm>
            <a:off x="6618498" y="890182"/>
            <a:ext cx="4057829" cy="268106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Start Your Experience at Mayland - Mayland Community College">
            <a:extLst>
              <a:ext uri="{FF2B5EF4-FFF2-40B4-BE49-F238E27FC236}">
                <a16:creationId xmlns:a16="http://schemas.microsoft.com/office/drawing/2014/main" id="{6D77A480-83AB-DC7A-9EEB-E916B45FE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498" y="3733618"/>
            <a:ext cx="4257665" cy="2835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170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04DCC-B59D-076F-0EE5-E12179614667}"/>
            </a:ext>
          </a:extLst>
        </p:cNvPr>
        <p:cNvGrpSpPr/>
        <p:nvPr/>
      </p:nvGrpSpPr>
      <p:grpSpPr>
        <a:xfrm>
          <a:off x="0" y="0"/>
          <a:ext cx="0" cy="0"/>
          <a:chOff x="0" y="0"/>
          <a:chExt cx="0" cy="0"/>
        </a:xfrm>
      </p:grpSpPr>
      <p:pic>
        <p:nvPicPr>
          <p:cNvPr id="15366" name="Picture 6" descr="Contact me Images - Free Download on Freepik">
            <a:extLst>
              <a:ext uri="{FF2B5EF4-FFF2-40B4-BE49-F238E27FC236}">
                <a16:creationId xmlns:a16="http://schemas.microsoft.com/office/drawing/2014/main" id="{3FB69FE7-7AB5-36FE-85D3-DC53CD2218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66" r="3467" b="9260"/>
          <a:stretch>
            <a:fillRect/>
          </a:stretch>
        </p:blipFill>
        <p:spPr bwMode="auto">
          <a:xfrm>
            <a:off x="7161375" y="1662616"/>
            <a:ext cx="4572001" cy="45656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FAB65BE-D285-776E-F4F6-3AD2B99C5846}"/>
              </a:ext>
            </a:extLst>
          </p:cNvPr>
          <p:cNvSpPr>
            <a:spLocks noGrp="1"/>
          </p:cNvSpPr>
          <p:nvPr>
            <p:ph idx="1"/>
          </p:nvPr>
        </p:nvSpPr>
        <p:spPr>
          <a:xfrm>
            <a:off x="838200" y="1740712"/>
            <a:ext cx="10515600" cy="4818185"/>
          </a:xfrm>
        </p:spPr>
        <p:txBody>
          <a:bodyPr>
            <a:noAutofit/>
          </a:bodyPr>
          <a:lstStyle/>
          <a:p>
            <a:r>
              <a:rPr lang="en-US" altLang="zh-HK" dirty="0"/>
              <a:t>Service Counters (MKA 20/F and KPC 9/F)</a:t>
            </a:r>
          </a:p>
          <a:p>
            <a:pPr marL="82296" indent="0">
              <a:buNone/>
            </a:pPr>
            <a:endParaRPr lang="en-US" altLang="zh-HK" dirty="0"/>
          </a:p>
          <a:p>
            <a:endParaRPr lang="en-US" altLang="zh-HK" dirty="0"/>
          </a:p>
          <a:p>
            <a:endParaRPr lang="en-US" altLang="zh-HK" dirty="0"/>
          </a:p>
          <a:p>
            <a:endParaRPr lang="en-US" altLang="zh-HK" dirty="0"/>
          </a:p>
          <a:p>
            <a:endParaRPr lang="en-US" altLang="zh-HK" dirty="0"/>
          </a:p>
          <a:p>
            <a:r>
              <a:rPr lang="en-US" altLang="zh-HK" dirty="0"/>
              <a:t>Hotline : 3190-6673</a:t>
            </a:r>
          </a:p>
          <a:p>
            <a:r>
              <a:rPr lang="en-US" altLang="zh-HK" dirty="0"/>
              <a:t>Email : </a:t>
            </a:r>
            <a:r>
              <a:rPr lang="en-US" altLang="zh-HK" dirty="0">
                <a:hlinkClick r:id="rId3"/>
              </a:rPr>
              <a:t>registry@twc.edu.hk</a:t>
            </a:r>
            <a:endParaRPr lang="en-US" altLang="zh-HK" dirty="0"/>
          </a:p>
          <a:p>
            <a:r>
              <a:rPr lang="en-US" altLang="zh-HK" dirty="0"/>
              <a:t>Homepage : </a:t>
            </a:r>
            <a:r>
              <a:rPr lang="en-US" altLang="zh-HK" dirty="0">
                <a:hlinkClick r:id="rId4"/>
              </a:rPr>
              <a:t>www.twc.edu.hk/reg</a:t>
            </a:r>
            <a:endParaRPr lang="en-US" dirty="0"/>
          </a:p>
        </p:txBody>
      </p:sp>
      <p:graphicFrame>
        <p:nvGraphicFramePr>
          <p:cNvPr id="4" name="Table 3">
            <a:extLst>
              <a:ext uri="{FF2B5EF4-FFF2-40B4-BE49-F238E27FC236}">
                <a16:creationId xmlns:a16="http://schemas.microsoft.com/office/drawing/2014/main" id="{1E290C31-FA3B-1E5E-53E2-C6A72361774B}"/>
              </a:ext>
            </a:extLst>
          </p:cNvPr>
          <p:cNvGraphicFramePr>
            <a:graphicFrameLocks noGrp="1"/>
          </p:cNvGraphicFramePr>
          <p:nvPr>
            <p:extLst>
              <p:ext uri="{D42A27DB-BD31-4B8C-83A1-F6EECF244321}">
                <p14:modId xmlns:p14="http://schemas.microsoft.com/office/powerpoint/2010/main" val="1610709680"/>
              </p:ext>
            </p:extLst>
          </p:nvPr>
        </p:nvGraphicFramePr>
        <p:xfrm>
          <a:off x="838200" y="2338917"/>
          <a:ext cx="6096000" cy="107442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388620">
                <a:tc>
                  <a:txBody>
                    <a:bodyPr/>
                    <a:lstStyle/>
                    <a:p>
                      <a:r>
                        <a:rPr lang="en-US" altLang="zh-HK" sz="2100" u="sng" dirty="0"/>
                        <a:t>Office</a:t>
                      </a:r>
                      <a:r>
                        <a:rPr lang="en-US" altLang="zh-HK" sz="2100" u="sng" baseline="0" dirty="0"/>
                        <a:t> hours of MKA 20/F</a:t>
                      </a:r>
                      <a:endParaRPr lang="zh-HK" altLang="en-US" sz="2100" u="sng" dirty="0"/>
                    </a:p>
                  </a:txBody>
                  <a:tcPr marT="34290" marB="34290"/>
                </a:tc>
                <a:extLst>
                  <a:ext uri="{0D108BD9-81ED-4DB2-BD59-A6C34878D82A}">
                    <a16:rowId xmlns:a16="http://schemas.microsoft.com/office/drawing/2014/main" val="10000"/>
                  </a:ext>
                </a:extLst>
              </a:tr>
              <a:tr h="342900">
                <a:tc>
                  <a:txBody>
                    <a:bodyPr/>
                    <a:lstStyle/>
                    <a:p>
                      <a:r>
                        <a:rPr lang="en-US" altLang="zh-HK" sz="1800" dirty="0"/>
                        <a:t>Mon – Fri  :</a:t>
                      </a:r>
                      <a:r>
                        <a:rPr lang="en-US" altLang="zh-HK" sz="1800" baseline="0" dirty="0"/>
                        <a:t>  9:00am – 5:30pm</a:t>
                      </a:r>
                      <a:endParaRPr lang="zh-HK" altLang="en-US" sz="1800" dirty="0"/>
                    </a:p>
                  </a:txBody>
                  <a:tcPr marT="34290" marB="34290"/>
                </a:tc>
                <a:extLst>
                  <a:ext uri="{0D108BD9-81ED-4DB2-BD59-A6C34878D82A}">
                    <a16:rowId xmlns:a16="http://schemas.microsoft.com/office/drawing/2014/main" val="10001"/>
                  </a:ext>
                </a:extLst>
              </a:tr>
              <a:tr h="342900">
                <a:tc>
                  <a:txBody>
                    <a:bodyPr/>
                    <a:lstStyle/>
                    <a:p>
                      <a:r>
                        <a:rPr lang="en-US" altLang="zh-HK" sz="1800" dirty="0"/>
                        <a:t>Sat, Sun and public holidays </a:t>
                      </a:r>
                      <a:r>
                        <a:rPr lang="en-US" altLang="zh-HK" sz="1800" baseline="0" dirty="0"/>
                        <a:t>:  Closed</a:t>
                      </a:r>
                      <a:endParaRPr lang="zh-HK" altLang="en-US" sz="1800" dirty="0"/>
                    </a:p>
                  </a:txBody>
                  <a:tcPr marT="34290" marB="34290"/>
                </a:tc>
                <a:extLst>
                  <a:ext uri="{0D108BD9-81ED-4DB2-BD59-A6C34878D82A}">
                    <a16:rowId xmlns:a16="http://schemas.microsoft.com/office/drawing/2014/main" val="10002"/>
                  </a:ext>
                </a:extLst>
              </a:tr>
            </a:tbl>
          </a:graphicData>
        </a:graphic>
      </p:graphicFrame>
      <p:graphicFrame>
        <p:nvGraphicFramePr>
          <p:cNvPr id="8" name="Table 7">
            <a:extLst>
              <a:ext uri="{FF2B5EF4-FFF2-40B4-BE49-F238E27FC236}">
                <a16:creationId xmlns:a16="http://schemas.microsoft.com/office/drawing/2014/main" id="{C74A154C-D87C-5DD9-2808-96AB3FEC6FBF}"/>
              </a:ext>
            </a:extLst>
          </p:cNvPr>
          <p:cNvGraphicFramePr>
            <a:graphicFrameLocks noGrp="1"/>
          </p:cNvGraphicFramePr>
          <p:nvPr>
            <p:extLst>
              <p:ext uri="{D42A27DB-BD31-4B8C-83A1-F6EECF244321}">
                <p14:modId xmlns:p14="http://schemas.microsoft.com/office/powerpoint/2010/main" val="3302938926"/>
              </p:ext>
            </p:extLst>
          </p:nvPr>
        </p:nvGraphicFramePr>
        <p:xfrm>
          <a:off x="838200" y="3612594"/>
          <a:ext cx="6096000" cy="107442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388620">
                <a:tc>
                  <a:txBody>
                    <a:bodyPr/>
                    <a:lstStyle/>
                    <a:p>
                      <a:r>
                        <a:rPr lang="en-US" altLang="zh-HK" sz="2100" u="sng" dirty="0"/>
                        <a:t>Office</a:t>
                      </a:r>
                      <a:r>
                        <a:rPr lang="en-US" altLang="zh-HK" sz="2100" u="sng" baseline="0" dirty="0"/>
                        <a:t> hours of KPC 9/F</a:t>
                      </a:r>
                      <a:endParaRPr lang="zh-HK" altLang="en-US" sz="2100" u="sng" dirty="0"/>
                    </a:p>
                  </a:txBody>
                  <a:tcPr marT="34290" marB="34290"/>
                </a:tc>
                <a:extLst>
                  <a:ext uri="{0D108BD9-81ED-4DB2-BD59-A6C34878D82A}">
                    <a16:rowId xmlns:a16="http://schemas.microsoft.com/office/drawing/2014/main" val="10000"/>
                  </a:ext>
                </a:extLst>
              </a:tr>
              <a:tr h="342900">
                <a:tc>
                  <a:txBody>
                    <a:bodyPr/>
                    <a:lstStyle/>
                    <a:p>
                      <a:r>
                        <a:rPr lang="en-US" altLang="zh-HK" sz="1800" dirty="0"/>
                        <a:t>Mon – Fri  :</a:t>
                      </a:r>
                      <a:r>
                        <a:rPr lang="en-US" altLang="zh-HK" sz="1800" baseline="0" dirty="0"/>
                        <a:t>  9:00am – 1:00pm, 2:00 pm – 5:00 pm</a:t>
                      </a:r>
                      <a:endParaRPr lang="zh-HK" altLang="en-US" sz="1800" dirty="0"/>
                    </a:p>
                  </a:txBody>
                  <a:tcPr marT="34290" marB="34290"/>
                </a:tc>
                <a:extLst>
                  <a:ext uri="{0D108BD9-81ED-4DB2-BD59-A6C34878D82A}">
                    <a16:rowId xmlns:a16="http://schemas.microsoft.com/office/drawing/2014/main" val="10001"/>
                  </a:ext>
                </a:extLst>
              </a:tr>
              <a:tr h="342900">
                <a:tc>
                  <a:txBody>
                    <a:bodyPr/>
                    <a:lstStyle/>
                    <a:p>
                      <a:r>
                        <a:rPr lang="en-US" altLang="zh-HK" sz="1800" dirty="0"/>
                        <a:t>Sat, Sun and public holidays </a:t>
                      </a:r>
                      <a:r>
                        <a:rPr lang="en-US" altLang="zh-HK" sz="1800" baseline="0" dirty="0"/>
                        <a:t>:  Closed</a:t>
                      </a:r>
                      <a:endParaRPr lang="zh-HK" altLang="en-US" sz="1800" dirty="0"/>
                    </a:p>
                  </a:txBody>
                  <a:tcPr marT="34290" marB="34290"/>
                </a:tc>
                <a:extLst>
                  <a:ext uri="{0D108BD9-81ED-4DB2-BD59-A6C34878D82A}">
                    <a16:rowId xmlns:a16="http://schemas.microsoft.com/office/drawing/2014/main" val="10002"/>
                  </a:ext>
                </a:extLst>
              </a:tr>
            </a:tbl>
          </a:graphicData>
        </a:graphic>
      </p:graphicFrame>
      <p:sp>
        <p:nvSpPr>
          <p:cNvPr id="2" name="AutoShape 2" descr="Contact Information PNG, Vector, PSD, and Clipart With Transparent  Background for Free Download | Pngtree">
            <a:extLst>
              <a:ext uri="{FF2B5EF4-FFF2-40B4-BE49-F238E27FC236}">
                <a16:creationId xmlns:a16="http://schemas.microsoft.com/office/drawing/2014/main" id="{86969129-D57F-8959-1BFC-2CDA722EE80B}"/>
              </a:ext>
            </a:extLst>
          </p:cNvPr>
          <p:cNvSpPr>
            <a:spLocks noChangeAspect="1" noChangeArrowheads="1"/>
          </p:cNvSpPr>
          <p:nvPr/>
        </p:nvSpPr>
        <p:spPr bwMode="auto">
          <a:xfrm>
            <a:off x="5943600" y="3276600"/>
            <a:ext cx="3191854" cy="31918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26478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0557B-D642-F0A0-5614-0025CD817BA7}"/>
            </a:ext>
          </a:extLst>
        </p:cNvPr>
        <p:cNvGrpSpPr/>
        <p:nvPr/>
      </p:nvGrpSpPr>
      <p:grpSpPr>
        <a:xfrm>
          <a:off x="0" y="0"/>
          <a:ext cx="0" cy="0"/>
          <a:chOff x="0" y="0"/>
          <a:chExt cx="0" cy="0"/>
        </a:xfrm>
      </p:grpSpPr>
      <p:pic>
        <p:nvPicPr>
          <p:cNvPr id="14338" name="Picture 2" descr="Thank You For Your Support Vector Art, Icons, and Graphics for Free Download">
            <a:extLst>
              <a:ext uri="{FF2B5EF4-FFF2-40B4-BE49-F238E27FC236}">
                <a16:creationId xmlns:a16="http://schemas.microsoft.com/office/drawing/2014/main" id="{1AC44A3B-E158-CD30-BA7E-CE83F406F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096" y="1963599"/>
            <a:ext cx="6695808" cy="382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161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2B9D-57D9-9B0F-3B96-32C56B90D9AA}"/>
              </a:ext>
            </a:extLst>
          </p:cNvPr>
          <p:cNvSpPr>
            <a:spLocks noGrp="1"/>
          </p:cNvSpPr>
          <p:nvPr>
            <p:ph type="title"/>
          </p:nvPr>
        </p:nvSpPr>
        <p:spPr>
          <a:xfrm>
            <a:off x="838200" y="992008"/>
            <a:ext cx="10515600" cy="1325563"/>
          </a:xfrm>
        </p:spPr>
        <p:txBody>
          <a:bodyPr/>
          <a:lstStyle/>
          <a:p>
            <a:r>
              <a:rPr lang="en-US" dirty="0"/>
              <a:t>Registry Website</a:t>
            </a:r>
          </a:p>
        </p:txBody>
      </p:sp>
      <p:sp>
        <p:nvSpPr>
          <p:cNvPr id="3" name="Content Placeholder 2">
            <a:extLst>
              <a:ext uri="{FF2B5EF4-FFF2-40B4-BE49-F238E27FC236}">
                <a16:creationId xmlns:a16="http://schemas.microsoft.com/office/drawing/2014/main" id="{FB2F3284-72C6-55E5-89E0-C2D294E42874}"/>
              </a:ext>
            </a:extLst>
          </p:cNvPr>
          <p:cNvSpPr>
            <a:spLocks noGrp="1"/>
          </p:cNvSpPr>
          <p:nvPr>
            <p:ph idx="1"/>
          </p:nvPr>
        </p:nvSpPr>
        <p:spPr>
          <a:xfrm>
            <a:off x="4797288" y="1425506"/>
            <a:ext cx="7394712" cy="587106"/>
          </a:xfrm>
        </p:spPr>
        <p:txBody>
          <a:bodyPr>
            <a:normAutofit/>
          </a:bodyPr>
          <a:lstStyle/>
          <a:p>
            <a:r>
              <a:rPr lang="en-US" sz="2400" u="sng" dirty="0">
                <a:solidFill>
                  <a:schemeClr val="tx2">
                    <a:lumMod val="50000"/>
                    <a:lumOff val="50000"/>
                  </a:schemeClr>
                </a:solidFill>
              </a:rPr>
              <a:t>https://www.twc.edu.hk/en/Administration_Units/reg</a:t>
            </a:r>
          </a:p>
        </p:txBody>
      </p:sp>
      <p:pic>
        <p:nvPicPr>
          <p:cNvPr id="5" name="Picture 4">
            <a:extLst>
              <a:ext uri="{FF2B5EF4-FFF2-40B4-BE49-F238E27FC236}">
                <a16:creationId xmlns:a16="http://schemas.microsoft.com/office/drawing/2014/main" id="{84E94B41-C521-CC4C-3B37-2BFF6BA0DFF7}"/>
              </a:ext>
            </a:extLst>
          </p:cNvPr>
          <p:cNvPicPr>
            <a:picLocks noChangeAspect="1"/>
          </p:cNvPicPr>
          <p:nvPr/>
        </p:nvPicPr>
        <p:blipFill>
          <a:blip r:embed="rId2"/>
          <a:stretch>
            <a:fillRect/>
          </a:stretch>
        </p:blipFill>
        <p:spPr>
          <a:xfrm>
            <a:off x="838200" y="2012612"/>
            <a:ext cx="10018395" cy="4749165"/>
          </a:xfrm>
          <a:prstGeom prst="rect">
            <a:avLst/>
          </a:prstGeom>
          <a:solidFill>
            <a:srgbClr val="FFC000"/>
          </a:solidFill>
        </p:spPr>
      </p:pic>
      <p:sp>
        <p:nvSpPr>
          <p:cNvPr id="6" name="Rectangle 5">
            <a:extLst>
              <a:ext uri="{FF2B5EF4-FFF2-40B4-BE49-F238E27FC236}">
                <a16:creationId xmlns:a16="http://schemas.microsoft.com/office/drawing/2014/main" id="{46980EDB-1756-6B21-441A-CD6FAA06DCDB}"/>
              </a:ext>
            </a:extLst>
          </p:cNvPr>
          <p:cNvSpPr/>
          <p:nvPr/>
        </p:nvSpPr>
        <p:spPr>
          <a:xfrm>
            <a:off x="3313175" y="4224232"/>
            <a:ext cx="630724" cy="162962"/>
          </a:xfrm>
          <a:prstGeom prst="rect">
            <a:avLst/>
          </a:prstGeom>
          <a:noFill/>
          <a:ln w="476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4819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97987-A189-AA35-B3C1-E6AC6C14B9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258E6-8BFE-C1DC-E52F-19A519514712}"/>
              </a:ext>
            </a:extLst>
          </p:cNvPr>
          <p:cNvSpPr>
            <a:spLocks noGrp="1"/>
          </p:cNvSpPr>
          <p:nvPr>
            <p:ph type="title"/>
          </p:nvPr>
        </p:nvSpPr>
        <p:spPr>
          <a:xfrm>
            <a:off x="838200" y="992008"/>
            <a:ext cx="10515600" cy="1325563"/>
          </a:xfrm>
        </p:spPr>
        <p:txBody>
          <a:bodyPr/>
          <a:lstStyle/>
          <a:p>
            <a:r>
              <a:rPr lang="en-US" dirty="0"/>
              <a:t>Registry Website</a:t>
            </a:r>
          </a:p>
        </p:txBody>
      </p:sp>
      <p:pic>
        <p:nvPicPr>
          <p:cNvPr id="7" name="Picture 6">
            <a:extLst>
              <a:ext uri="{FF2B5EF4-FFF2-40B4-BE49-F238E27FC236}">
                <a16:creationId xmlns:a16="http://schemas.microsoft.com/office/drawing/2014/main" id="{56F07B90-9091-DB8C-0E90-C6F626500DAA}"/>
              </a:ext>
            </a:extLst>
          </p:cNvPr>
          <p:cNvPicPr>
            <a:picLocks noChangeAspect="1"/>
          </p:cNvPicPr>
          <p:nvPr/>
        </p:nvPicPr>
        <p:blipFill>
          <a:blip r:embed="rId2"/>
          <a:srcRect r="9934"/>
          <a:stretch>
            <a:fillRect/>
          </a:stretch>
        </p:blipFill>
        <p:spPr>
          <a:xfrm>
            <a:off x="838200" y="1966179"/>
            <a:ext cx="8921097" cy="4778438"/>
          </a:xfrm>
          <a:prstGeom prst="rect">
            <a:avLst/>
          </a:prstGeom>
        </p:spPr>
      </p:pic>
      <p:sp>
        <p:nvSpPr>
          <p:cNvPr id="6" name="Rectangle 5">
            <a:extLst>
              <a:ext uri="{FF2B5EF4-FFF2-40B4-BE49-F238E27FC236}">
                <a16:creationId xmlns:a16="http://schemas.microsoft.com/office/drawing/2014/main" id="{C8416817-3288-FC94-167D-8F83BF890FB7}"/>
              </a:ext>
            </a:extLst>
          </p:cNvPr>
          <p:cNvSpPr/>
          <p:nvPr/>
        </p:nvSpPr>
        <p:spPr>
          <a:xfrm>
            <a:off x="1133312" y="4110230"/>
            <a:ext cx="758862" cy="144899"/>
          </a:xfrm>
          <a:prstGeom prst="rect">
            <a:avLst/>
          </a:prstGeom>
          <a:noFill/>
          <a:ln w="476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72268D7-B56E-08FA-68B4-EE15A0221B71}"/>
              </a:ext>
            </a:extLst>
          </p:cNvPr>
          <p:cNvSpPr/>
          <p:nvPr/>
        </p:nvSpPr>
        <p:spPr>
          <a:xfrm>
            <a:off x="1069244" y="4716855"/>
            <a:ext cx="641861" cy="219637"/>
          </a:xfrm>
          <a:prstGeom prst="rect">
            <a:avLst/>
          </a:prstGeom>
          <a:noFill/>
          <a:ln w="476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6431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E039-4AD7-F2AB-287F-F3278FB6B9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14F960-99F2-0A1C-4BD8-F26153616979}"/>
              </a:ext>
            </a:extLst>
          </p:cNvPr>
          <p:cNvSpPr>
            <a:spLocks noGrp="1"/>
          </p:cNvSpPr>
          <p:nvPr>
            <p:ph type="title"/>
          </p:nvPr>
        </p:nvSpPr>
        <p:spPr>
          <a:xfrm>
            <a:off x="838200" y="992008"/>
            <a:ext cx="10515600" cy="1325563"/>
          </a:xfrm>
        </p:spPr>
        <p:txBody>
          <a:bodyPr/>
          <a:lstStyle/>
          <a:p>
            <a:r>
              <a:rPr lang="en-US" dirty="0"/>
              <a:t>Registry Website</a:t>
            </a:r>
          </a:p>
        </p:txBody>
      </p:sp>
      <p:pic>
        <p:nvPicPr>
          <p:cNvPr id="10" name="Picture 9">
            <a:extLst>
              <a:ext uri="{FF2B5EF4-FFF2-40B4-BE49-F238E27FC236}">
                <a16:creationId xmlns:a16="http://schemas.microsoft.com/office/drawing/2014/main" id="{1AEA39F9-1047-0DD3-74A0-5AD997B893F1}"/>
              </a:ext>
            </a:extLst>
          </p:cNvPr>
          <p:cNvPicPr>
            <a:picLocks noChangeAspect="1"/>
          </p:cNvPicPr>
          <p:nvPr/>
        </p:nvPicPr>
        <p:blipFill>
          <a:blip r:embed="rId2"/>
          <a:stretch>
            <a:fillRect/>
          </a:stretch>
        </p:blipFill>
        <p:spPr>
          <a:xfrm>
            <a:off x="5315301" y="1193006"/>
            <a:ext cx="5578316" cy="5664994"/>
          </a:xfrm>
          <a:prstGeom prst="rect">
            <a:avLst/>
          </a:prstGeom>
        </p:spPr>
      </p:pic>
    </p:spTree>
    <p:extLst>
      <p:ext uri="{BB962C8B-B14F-4D97-AF65-F5344CB8AC3E}">
        <p14:creationId xmlns:p14="http://schemas.microsoft.com/office/powerpoint/2010/main" val="76171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E0F79-1587-4677-6B84-BFFB79C453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DAE52F-F814-B9B2-2D39-EAC6A378C4EF}"/>
              </a:ext>
            </a:extLst>
          </p:cNvPr>
          <p:cNvSpPr>
            <a:spLocks noGrp="1"/>
          </p:cNvSpPr>
          <p:nvPr>
            <p:ph type="title"/>
          </p:nvPr>
        </p:nvSpPr>
        <p:spPr>
          <a:xfrm>
            <a:off x="838200" y="992008"/>
            <a:ext cx="10515600" cy="1325563"/>
          </a:xfrm>
        </p:spPr>
        <p:txBody>
          <a:bodyPr/>
          <a:lstStyle/>
          <a:p>
            <a:r>
              <a:rPr lang="en-US" dirty="0"/>
              <a:t>Registry Website</a:t>
            </a:r>
          </a:p>
        </p:txBody>
      </p:sp>
      <p:pic>
        <p:nvPicPr>
          <p:cNvPr id="5" name="Picture 4">
            <a:extLst>
              <a:ext uri="{FF2B5EF4-FFF2-40B4-BE49-F238E27FC236}">
                <a16:creationId xmlns:a16="http://schemas.microsoft.com/office/drawing/2014/main" id="{13A3EA3F-EE36-320F-4B0E-EF05A6995096}"/>
              </a:ext>
            </a:extLst>
          </p:cNvPr>
          <p:cNvPicPr>
            <a:picLocks noChangeAspect="1"/>
          </p:cNvPicPr>
          <p:nvPr/>
        </p:nvPicPr>
        <p:blipFill>
          <a:blip r:embed="rId2"/>
          <a:stretch>
            <a:fillRect/>
          </a:stretch>
        </p:blipFill>
        <p:spPr>
          <a:xfrm>
            <a:off x="1868330" y="1943100"/>
            <a:ext cx="8455339" cy="4914900"/>
          </a:xfrm>
          <a:prstGeom prst="rect">
            <a:avLst/>
          </a:prstGeom>
        </p:spPr>
      </p:pic>
    </p:spTree>
    <p:extLst>
      <p:ext uri="{BB962C8B-B14F-4D97-AF65-F5344CB8AC3E}">
        <p14:creationId xmlns:p14="http://schemas.microsoft.com/office/powerpoint/2010/main" val="32360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4A00-4229-E3D5-77BE-F1E3657B0779}"/>
              </a:ext>
            </a:extLst>
          </p:cNvPr>
          <p:cNvSpPr>
            <a:spLocks noGrp="1"/>
          </p:cNvSpPr>
          <p:nvPr>
            <p:ph type="title"/>
          </p:nvPr>
        </p:nvSpPr>
        <p:spPr>
          <a:xfrm>
            <a:off x="838200" y="1001061"/>
            <a:ext cx="10515600" cy="1325563"/>
          </a:xfrm>
        </p:spPr>
        <p:txBody>
          <a:bodyPr/>
          <a:lstStyle/>
          <a:p>
            <a:r>
              <a:rPr lang="en-US" dirty="0"/>
              <a:t>PowerCAMPUS Self-Service</a:t>
            </a:r>
          </a:p>
        </p:txBody>
      </p:sp>
      <p:sp>
        <p:nvSpPr>
          <p:cNvPr id="4" name="TextBox 3">
            <a:extLst>
              <a:ext uri="{FF2B5EF4-FFF2-40B4-BE49-F238E27FC236}">
                <a16:creationId xmlns:a16="http://schemas.microsoft.com/office/drawing/2014/main" id="{D5AB7C8A-B722-B5C2-4B68-476E95333719}"/>
              </a:ext>
            </a:extLst>
          </p:cNvPr>
          <p:cNvSpPr txBox="1"/>
          <p:nvPr/>
        </p:nvSpPr>
        <p:spPr>
          <a:xfrm>
            <a:off x="3707429" y="2065014"/>
            <a:ext cx="4777142" cy="523220"/>
          </a:xfrm>
          <a:prstGeom prst="rect">
            <a:avLst/>
          </a:prstGeom>
          <a:noFill/>
        </p:spPr>
        <p:txBody>
          <a:bodyPr wrap="none" rtlCol="0">
            <a:spAutoFit/>
          </a:bodyPr>
          <a:lstStyle/>
          <a:p>
            <a:r>
              <a:rPr lang="en-US" altLang="zh-HK" sz="2800" dirty="0">
                <a:hlinkClick r:id="rId2"/>
              </a:rPr>
              <a:t>https://selfservice.twc.edu.hk</a:t>
            </a:r>
            <a:endParaRPr lang="zh-HK" altLang="en-US" sz="2800" dirty="0"/>
          </a:p>
        </p:txBody>
      </p:sp>
      <p:pic>
        <p:nvPicPr>
          <p:cNvPr id="5" name="Picture 4">
            <a:extLst>
              <a:ext uri="{FF2B5EF4-FFF2-40B4-BE49-F238E27FC236}">
                <a16:creationId xmlns:a16="http://schemas.microsoft.com/office/drawing/2014/main" id="{237A1A65-0154-108A-AC02-2812D9DB9135}"/>
              </a:ext>
            </a:extLst>
          </p:cNvPr>
          <p:cNvPicPr>
            <a:picLocks noChangeAspect="1"/>
          </p:cNvPicPr>
          <p:nvPr/>
        </p:nvPicPr>
        <p:blipFill>
          <a:blip r:embed="rId3"/>
          <a:stretch>
            <a:fillRect/>
          </a:stretch>
        </p:blipFill>
        <p:spPr>
          <a:xfrm>
            <a:off x="3104197" y="2746769"/>
            <a:ext cx="5983605" cy="3903345"/>
          </a:xfrm>
          <a:prstGeom prst="rect">
            <a:avLst/>
          </a:prstGeom>
        </p:spPr>
      </p:pic>
      <p:sp>
        <p:nvSpPr>
          <p:cNvPr id="3" name="Arrow: Right 2">
            <a:extLst>
              <a:ext uri="{FF2B5EF4-FFF2-40B4-BE49-F238E27FC236}">
                <a16:creationId xmlns:a16="http://schemas.microsoft.com/office/drawing/2014/main" id="{731A78B8-7D2F-0D52-B4E6-0B17D4FD110F}"/>
              </a:ext>
            </a:extLst>
          </p:cNvPr>
          <p:cNvSpPr/>
          <p:nvPr/>
        </p:nvSpPr>
        <p:spPr>
          <a:xfrm rot="10377824">
            <a:off x="6252850" y="3766014"/>
            <a:ext cx="3116134" cy="262783"/>
          </a:xfrm>
          <a:prstGeom prst="rightArrow">
            <a:avLst>
              <a:gd name="adj1" fmla="val 38478"/>
              <a:gd name="adj2" fmla="val 199594"/>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FAF9FC6-164C-BF49-97F5-D87135DC8312}"/>
              </a:ext>
            </a:extLst>
          </p:cNvPr>
          <p:cNvSpPr txBox="1"/>
          <p:nvPr/>
        </p:nvSpPr>
        <p:spPr>
          <a:xfrm>
            <a:off x="9450766" y="3297240"/>
            <a:ext cx="2741234" cy="1200329"/>
          </a:xfrm>
          <a:prstGeom prst="rect">
            <a:avLst/>
          </a:prstGeom>
          <a:noFill/>
        </p:spPr>
        <p:txBody>
          <a:bodyPr wrap="square" rtlCol="0">
            <a:spAutoFit/>
          </a:bodyPr>
          <a:lstStyle/>
          <a:p>
            <a:r>
              <a:rPr lang="en-US" dirty="0">
                <a:solidFill>
                  <a:srgbClr val="6E48B5"/>
                </a:solidFill>
              </a:rPr>
              <a:t>Your TWC Student ID</a:t>
            </a:r>
          </a:p>
          <a:p>
            <a:r>
              <a:rPr lang="en-US" dirty="0">
                <a:solidFill>
                  <a:srgbClr val="6E48B5"/>
                </a:solidFill>
              </a:rPr>
              <a:t>(8-digit number)</a:t>
            </a:r>
          </a:p>
          <a:p>
            <a:endParaRPr lang="en-US" dirty="0">
              <a:solidFill>
                <a:srgbClr val="6E48B5"/>
              </a:solidFill>
            </a:endParaRPr>
          </a:p>
          <a:p>
            <a:r>
              <a:rPr lang="en-US" dirty="0">
                <a:solidFill>
                  <a:srgbClr val="6E48B5"/>
                </a:solidFill>
              </a:rPr>
              <a:t>No need “@twc.edu.hk”</a:t>
            </a:r>
          </a:p>
        </p:txBody>
      </p:sp>
    </p:spTree>
    <p:extLst>
      <p:ext uri="{BB962C8B-B14F-4D97-AF65-F5344CB8AC3E}">
        <p14:creationId xmlns:p14="http://schemas.microsoft.com/office/powerpoint/2010/main" val="594576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A4F0-5CE6-424E-B236-FFB3319A79F0}"/>
              </a:ext>
            </a:extLst>
          </p:cNvPr>
          <p:cNvSpPr>
            <a:spLocks noGrp="1"/>
          </p:cNvSpPr>
          <p:nvPr>
            <p:ph type="title"/>
          </p:nvPr>
        </p:nvSpPr>
        <p:spPr>
          <a:xfrm>
            <a:off x="838200" y="978873"/>
            <a:ext cx="10515600" cy="1325563"/>
          </a:xfrm>
        </p:spPr>
        <p:txBody>
          <a:bodyPr/>
          <a:lstStyle/>
          <a:p>
            <a:r>
              <a:rPr lang="en-US" dirty="0"/>
              <a:t>Blackboard</a:t>
            </a:r>
          </a:p>
        </p:txBody>
      </p:sp>
      <p:sp>
        <p:nvSpPr>
          <p:cNvPr id="3" name="Content Placeholder 2">
            <a:extLst>
              <a:ext uri="{FF2B5EF4-FFF2-40B4-BE49-F238E27FC236}">
                <a16:creationId xmlns:a16="http://schemas.microsoft.com/office/drawing/2014/main" id="{C3F7EBE3-B8BD-C9DE-3F5D-5AEE3E3A8D83}"/>
              </a:ext>
            </a:extLst>
          </p:cNvPr>
          <p:cNvSpPr>
            <a:spLocks noGrp="1"/>
          </p:cNvSpPr>
          <p:nvPr>
            <p:ph idx="1"/>
          </p:nvPr>
        </p:nvSpPr>
        <p:spPr>
          <a:xfrm>
            <a:off x="3905250" y="1641654"/>
            <a:ext cx="10515600" cy="3758502"/>
          </a:xfrm>
        </p:spPr>
        <p:txBody>
          <a:bodyPr/>
          <a:lstStyle/>
          <a:p>
            <a:pPr marL="0" indent="0">
              <a:buNone/>
            </a:pPr>
            <a:r>
              <a:rPr lang="en-US" dirty="0">
                <a:hlinkClick r:id="rId2"/>
              </a:rPr>
              <a:t>https://twc.blackboard.com/ultra</a:t>
            </a:r>
            <a:r>
              <a:rPr lang="en-US" dirty="0"/>
              <a:t> </a:t>
            </a:r>
          </a:p>
        </p:txBody>
      </p:sp>
      <p:pic>
        <p:nvPicPr>
          <p:cNvPr id="5" name="Picture 4">
            <a:extLst>
              <a:ext uri="{FF2B5EF4-FFF2-40B4-BE49-F238E27FC236}">
                <a16:creationId xmlns:a16="http://schemas.microsoft.com/office/drawing/2014/main" id="{0DDFFDC5-D410-1F45-CD77-6361C49DEFB7}"/>
              </a:ext>
            </a:extLst>
          </p:cNvPr>
          <p:cNvPicPr>
            <a:picLocks noChangeAspect="1"/>
          </p:cNvPicPr>
          <p:nvPr/>
        </p:nvPicPr>
        <p:blipFill>
          <a:blip r:embed="rId3"/>
          <a:stretch>
            <a:fillRect/>
          </a:stretch>
        </p:blipFill>
        <p:spPr>
          <a:xfrm>
            <a:off x="1764350" y="2133261"/>
            <a:ext cx="8289287" cy="4512064"/>
          </a:xfrm>
          <a:prstGeom prst="rect">
            <a:avLst/>
          </a:prstGeom>
        </p:spPr>
      </p:pic>
    </p:spTree>
    <p:extLst>
      <p:ext uri="{BB962C8B-B14F-4D97-AF65-F5344CB8AC3E}">
        <p14:creationId xmlns:p14="http://schemas.microsoft.com/office/powerpoint/2010/main" val="2665003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89E47C-A5FA-C0F9-F5CD-1C14C538428F}"/>
              </a:ext>
            </a:extLst>
          </p:cNvPr>
          <p:cNvSpPr>
            <a:spLocks noGrp="1"/>
          </p:cNvSpPr>
          <p:nvPr>
            <p:ph type="title"/>
          </p:nvPr>
        </p:nvSpPr>
        <p:spPr>
          <a:xfrm>
            <a:off x="768626" y="2395020"/>
            <a:ext cx="10654748" cy="2067960"/>
          </a:xfrm>
        </p:spPr>
        <p:txBody>
          <a:bodyPr>
            <a:normAutofit/>
          </a:bodyPr>
          <a:lstStyle/>
          <a:p>
            <a:r>
              <a:rPr lang="en-US" altLang="zh-HK" sz="5400" b="1" dirty="0"/>
              <a:t>Highlights of Academic Regulations</a:t>
            </a:r>
            <a:endParaRPr lang="zh-HK" altLang="en-US" sz="5400" b="1" dirty="0"/>
          </a:p>
        </p:txBody>
      </p:sp>
    </p:spTree>
    <p:extLst>
      <p:ext uri="{BB962C8B-B14F-4D97-AF65-F5344CB8AC3E}">
        <p14:creationId xmlns:p14="http://schemas.microsoft.com/office/powerpoint/2010/main" val="4084383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261F85F77C5F498203EEC4ABBF2CC1" ma:contentTypeVersion="24" ma:contentTypeDescription="Create a new document." ma:contentTypeScope="" ma:versionID="e2c5f2b1d15103ae0bce37f748ae8799">
  <xsd:schema xmlns:xsd="http://www.w3.org/2001/XMLSchema" xmlns:xs="http://www.w3.org/2001/XMLSchema" xmlns:p="http://schemas.microsoft.com/office/2006/metadata/properties" xmlns:ns2="a8ef4e34-5f95-48c4-94c5-52847622adcb" xmlns:ns4="5cafebcf-f317-4989-8538-d123e46878eb" targetNamespace="http://schemas.microsoft.com/office/2006/metadata/properties" ma:root="true" ma:fieldsID="3a319d6514dfceeb09f47e62aa65c8e2" ns2:_="" ns4:_="">
    <xsd:import namespace="a8ef4e34-5f95-48c4-94c5-52847622adcb"/>
    <xsd:import namespace="5cafebcf-f317-4989-8538-d123e46878eb"/>
    <xsd:element name="properties">
      <xsd:complexType>
        <xsd:sequence>
          <xsd:element name="documentManagement">
            <xsd:complexType>
              <xsd:all>
                <xsd:element ref="ns2:Information_x0020_Type" minOccurs="0"/>
                <xsd:element ref="ns2:Display" minOccurs="0"/>
                <xsd:element ref="ns4:lcf76f155ced4ddcb4097134ff3c332f" minOccurs="0"/>
                <xsd:element ref="ns2:TaxCatchAll" minOccurs="0"/>
                <xsd:element ref="ns4:MediaServiceMetadata" minOccurs="0"/>
                <xsd:element ref="ns4:MediaServiceFastMetadata" minOccurs="0"/>
                <xsd:element ref="ns4:MediaServiceSearchProperties" minOccurs="0"/>
                <xsd:element ref="ns4:MediaServiceDateTaken" minOccurs="0"/>
                <xsd:element ref="ns4:MediaServiceOCR"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ef4e34-5f95-48c4-94c5-52847622adcb" elementFormDefault="qualified">
    <xsd:import namespace="http://schemas.microsoft.com/office/2006/documentManagement/types"/>
    <xsd:import namespace="http://schemas.microsoft.com/office/infopath/2007/PartnerControls"/>
    <xsd:element name="Information_x0020_Type" ma:index="4" nillable="true" ma:displayName="Information Type" ma:description="Policies and Guidelines&#10;Forms and Templates&#10;Meeting Agenda and Minutes&#10;Reports and Records&#10;Others" ma:format="Dropdown" ma:internalName="Information_x0020_Type" ma:readOnly="false">
      <xsd:simpleType>
        <xsd:union memberTypes="dms:Text">
          <xsd:simpleType>
            <xsd:restriction base="dms:Choice">
              <xsd:enumeration value="Policies and Guidelines"/>
              <xsd:enumeration value="Forms and Templates"/>
              <xsd:enumeration value="Meeting Agenda and Minutes"/>
              <xsd:enumeration value="Reports and Records"/>
              <xsd:enumeration value="Others"/>
            </xsd:restriction>
          </xsd:simpleType>
        </xsd:union>
      </xsd:simpleType>
    </xsd:element>
    <xsd:element name="Display" ma:index="6" nillable="true" ma:displayName="Display" ma:default="0" ma:internalName="Display" ma:readOnly="false">
      <xsd:simpleType>
        <xsd:restriction base="dms:Boolean"/>
      </xsd:simpleType>
    </xsd:element>
    <xsd:element name="TaxCatchAll" ma:index="13" nillable="true" ma:displayName="Taxonomy Catch All Column" ma:hidden="true" ma:list="{60554dc7-7bfe-4b5a-8b25-b651c200799e}" ma:internalName="TaxCatchAll" ma:showField="CatchAllData" ma:web="a8ef4e34-5f95-48c4-94c5-52847622adc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cafebcf-f317-4989-8538-d123e46878eb" elementFormDefault="qualified">
    <xsd:import namespace="http://schemas.microsoft.com/office/2006/documentManagement/types"/>
    <xsd:import namespace="http://schemas.microsoft.com/office/infopath/2007/PartnerControls"/>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c757b0a-27c7-4c5c-86d7-8bd15318f5d0" ma:termSetId="09814cd3-568e-fe90-9814-8d621ff8fb84" ma:anchorId="fba54fb3-c3e1-fe81-a776-ca4b69148c4d" ma:open="tru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ma:index="5"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formation_x0020_Type xmlns="a8ef4e34-5f95-48c4-94c5-52847622adcb" xsi:nil="true"/>
    <Display xmlns="a8ef4e34-5f95-48c4-94c5-52847622adcb">false</Display>
    <lcf76f155ced4ddcb4097134ff3c332f xmlns="5cafebcf-f317-4989-8538-d123e46878eb">
      <Terms xmlns="http://schemas.microsoft.com/office/infopath/2007/PartnerControls"/>
    </lcf76f155ced4ddcb4097134ff3c332f>
    <TaxCatchAll xmlns="a8ef4e34-5f95-48c4-94c5-52847622adcb" xsi:nil="true"/>
  </documentManagement>
</p:properties>
</file>

<file path=customXml/itemProps1.xml><?xml version="1.0" encoding="utf-8"?>
<ds:datastoreItem xmlns:ds="http://schemas.openxmlformats.org/officeDocument/2006/customXml" ds:itemID="{07AD410E-B01F-4B05-AEA2-20CBC25456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ef4e34-5f95-48c4-94c5-52847622adcb"/>
    <ds:schemaRef ds:uri="5cafebcf-f317-4989-8538-d123e46878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73BADF-B5F2-4719-B4BF-219CEBF77CFF}">
  <ds:schemaRefs>
    <ds:schemaRef ds:uri="http://schemas.microsoft.com/sharepoint/v3/contenttype/forms"/>
  </ds:schemaRefs>
</ds:datastoreItem>
</file>

<file path=customXml/itemProps3.xml><?xml version="1.0" encoding="utf-8"?>
<ds:datastoreItem xmlns:ds="http://schemas.openxmlformats.org/officeDocument/2006/customXml" ds:itemID="{AC89B979-0633-4217-BFE2-C566457D68BF}">
  <ds:schemaRefs>
    <ds:schemaRef ds:uri="http://schemas.microsoft.com/office/2006/metadata/properties"/>
    <ds:schemaRef ds:uri="http://schemas.microsoft.com/office/infopath/2007/PartnerControls"/>
    <ds:schemaRef ds:uri="a8ef4e34-5f95-48c4-94c5-52847622adcb"/>
    <ds:schemaRef ds:uri="5cafebcf-f317-4989-8538-d123e46878eb"/>
  </ds:schemaRefs>
</ds:datastoreItem>
</file>

<file path=docProps/app.xml><?xml version="1.0" encoding="utf-8"?>
<Properties xmlns="http://schemas.openxmlformats.org/officeDocument/2006/extended-properties" xmlns:vt="http://schemas.openxmlformats.org/officeDocument/2006/docPropsVTypes">
  <TotalTime>493</TotalTime>
  <Words>1339</Words>
  <Application>Microsoft Office PowerPoint</Application>
  <PresentationFormat>Widescreen</PresentationFormat>
  <Paragraphs>200</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Aptos</vt:lpstr>
      <vt:lpstr>Aptos Display</vt:lpstr>
      <vt:lpstr>Arial</vt:lpstr>
      <vt:lpstr>Cambria Math</vt:lpstr>
      <vt:lpstr>Wingdings 2</vt:lpstr>
      <vt:lpstr>Office Theme</vt:lpstr>
      <vt:lpstr>Student Orientation  2025/26</vt:lpstr>
      <vt:lpstr>Registry Services</vt:lpstr>
      <vt:lpstr>Registry Website</vt:lpstr>
      <vt:lpstr>Registry Website</vt:lpstr>
      <vt:lpstr>Registry Website</vt:lpstr>
      <vt:lpstr>Registry Website</vt:lpstr>
      <vt:lpstr>PowerCAMPUS Self-Service</vt:lpstr>
      <vt:lpstr>Blackboard</vt:lpstr>
      <vt:lpstr>Highlights of Academic Regulations</vt:lpstr>
      <vt:lpstr>PowerPoint Presentation</vt:lpstr>
      <vt:lpstr>PowerPoint Presentation</vt:lpstr>
      <vt:lpstr>PowerPoint Presentation</vt:lpstr>
      <vt:lpstr>PowerPoint Presentation</vt:lpstr>
      <vt:lpstr>PowerPoint Presentation</vt:lpstr>
      <vt:lpstr>Attendance Requirement</vt:lpstr>
      <vt:lpstr>PowerPoint Presentation</vt:lpstr>
      <vt:lpstr>PowerPoint Presentation</vt:lpstr>
      <vt:lpstr>Retaking a Course</vt:lpstr>
      <vt:lpstr>PowerPoint Presentation</vt:lpstr>
      <vt:lpstr>PowerPoint Presentation</vt:lpstr>
      <vt:lpstr>PowerPoint Presentation</vt:lpstr>
      <vt:lpstr>Classification of Awards</vt:lpstr>
      <vt:lpstr>PowerPoint Presentation</vt:lpstr>
      <vt:lpstr>Unofficial Withdrawal</vt:lpstr>
      <vt:lpstr>Official Withdrawal</vt:lpstr>
      <vt:lpstr>Student Handbook</vt:lpstr>
      <vt:lpstr>Important Points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Emily WONG (CPRO)</dc:creator>
  <cp:lastModifiedBy>Stanley ZEL (REG)</cp:lastModifiedBy>
  <cp:revision>85</cp:revision>
  <dcterms:created xsi:type="dcterms:W3CDTF">2025-02-06T08:32:07Z</dcterms:created>
  <dcterms:modified xsi:type="dcterms:W3CDTF">2025-08-25T15:22:53Z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0x0101006A261F85F77C5F498203EEC4ABBF2CC1</vt:lpwstr>
  </property>
  <property fmtid="{D5CDD505-2E9C-101B-9397-08002B2CF9AE}" pid="3" name="MediaServiceImageTags">
    <vt:lpwstr/>
  </property>
</Properties>
</file>