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60" r:id="rId6"/>
    <p:sldId id="261" r:id="rId7"/>
    <p:sldId id="267" r:id="rId8"/>
    <p:sldId id="268" r:id="rId9"/>
    <p:sldId id="270" r:id="rId10"/>
    <p:sldId id="271" r:id="rId11"/>
    <p:sldId id="269" r:id="rId12"/>
    <p:sldId id="272" r:id="rId13"/>
    <p:sldId id="259"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19"/>
    <p:restoredTop sz="94701"/>
  </p:normalViewPr>
  <p:slideViewPr>
    <p:cSldViewPr snapToGrid="0" snapToObjects="1">
      <p:cViewPr varScale="1">
        <p:scale>
          <a:sx n="106" d="100"/>
          <a:sy n="106" d="100"/>
        </p:scale>
        <p:origin x="12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EC908B-3383-486E-B845-FF677E4690F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HK" dirty="0"/>
          </a:p>
        </p:txBody>
      </p:sp>
      <p:sp>
        <p:nvSpPr>
          <p:cNvPr id="3" name="Date Placeholder 2">
            <a:extLst>
              <a:ext uri="{FF2B5EF4-FFF2-40B4-BE49-F238E27FC236}">
                <a16:creationId xmlns:a16="http://schemas.microsoft.com/office/drawing/2014/main" id="{FB95AFCF-D632-48C5-ADBE-64A36465EE6A}"/>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CF6FF96-36E1-4098-9CCD-2427FCE288F2}" type="datetimeFigureOut">
              <a:rPr lang="en-HK" smtClean="0"/>
              <a:t>20/8/2025</a:t>
            </a:fld>
            <a:endParaRPr lang="en-HK" dirty="0"/>
          </a:p>
        </p:txBody>
      </p:sp>
      <p:sp>
        <p:nvSpPr>
          <p:cNvPr id="4" name="Footer Placeholder 3">
            <a:extLst>
              <a:ext uri="{FF2B5EF4-FFF2-40B4-BE49-F238E27FC236}">
                <a16:creationId xmlns:a16="http://schemas.microsoft.com/office/drawing/2014/main" id="{3687F734-2C35-4DEC-8EA5-E9D7FE0F7E23}"/>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HK" dirty="0"/>
          </a:p>
        </p:txBody>
      </p:sp>
      <p:sp>
        <p:nvSpPr>
          <p:cNvPr id="5" name="Slide Number Placeholder 4">
            <a:extLst>
              <a:ext uri="{FF2B5EF4-FFF2-40B4-BE49-F238E27FC236}">
                <a16:creationId xmlns:a16="http://schemas.microsoft.com/office/drawing/2014/main" id="{6D6D8EBF-4CB6-4EEA-BECF-916B82CDF26D}"/>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BCF945F-9E6D-45C3-9BBA-8E5710EA3255}" type="slidenum">
              <a:rPr lang="en-HK" smtClean="0"/>
              <a:t>‹#›</a:t>
            </a:fld>
            <a:endParaRPr lang="en-HK" dirty="0"/>
          </a:p>
        </p:txBody>
      </p:sp>
    </p:spTree>
    <p:extLst>
      <p:ext uri="{BB962C8B-B14F-4D97-AF65-F5344CB8AC3E}">
        <p14:creationId xmlns:p14="http://schemas.microsoft.com/office/powerpoint/2010/main" val="20041325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C67C53-6D91-CA4E-8ADB-6DE3A882CFAE}" type="datetimeFigureOut">
              <a:rPr lang="en-US" smtClean="0"/>
              <a:t>8/20/2025</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BFD8F7A-F704-8940-8FAB-4A9720E30930}" type="slidenum">
              <a:rPr lang="en-US" smtClean="0"/>
              <a:t>‹#›</a:t>
            </a:fld>
            <a:endParaRPr lang="en-US" dirty="0"/>
          </a:p>
        </p:txBody>
      </p:sp>
    </p:spTree>
    <p:extLst>
      <p:ext uri="{BB962C8B-B14F-4D97-AF65-F5344CB8AC3E}">
        <p14:creationId xmlns:p14="http://schemas.microsoft.com/office/powerpoint/2010/main" val="104600568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42B907-E133-9445-945E-559B5F0C7B11}"/>
              </a:ext>
            </a:extLst>
          </p:cNvPr>
          <p:cNvPicPr>
            <a:picLocks noChangeAspect="1"/>
          </p:cNvPicPr>
          <p:nvPr userDrawn="1"/>
        </p:nvPicPr>
        <p:blipFill>
          <a:blip r:embed="rId2"/>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384EF339-F864-F446-B8FE-ABBE9B058CD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8844"/>
          <a:stretch/>
        </p:blipFill>
        <p:spPr>
          <a:xfrm>
            <a:off x="261144" y="264320"/>
            <a:ext cx="2401374" cy="726474"/>
          </a:xfrm>
          <a:prstGeom prst="rect">
            <a:avLst/>
          </a:prstGeom>
        </p:spPr>
      </p:pic>
    </p:spTree>
    <p:extLst>
      <p:ext uri="{BB962C8B-B14F-4D97-AF65-F5344CB8AC3E}">
        <p14:creationId xmlns:p14="http://schemas.microsoft.com/office/powerpoint/2010/main" val="57396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4517C5-7E4F-984A-95E8-6608249A447A}"/>
              </a:ext>
            </a:extLst>
          </p:cNvPr>
          <p:cNvPicPr>
            <a:picLocks noChangeAspect="1"/>
          </p:cNvPicPr>
          <p:nvPr userDrawn="1"/>
        </p:nvPicPr>
        <p:blipFill>
          <a:blip r:embed="rId2"/>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F00CDF32-C471-2A4A-BC1B-5FF4568BC76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8285"/>
          <a:stretch/>
        </p:blipFill>
        <p:spPr>
          <a:xfrm>
            <a:off x="261144" y="5979318"/>
            <a:ext cx="1988997" cy="593651"/>
          </a:xfrm>
          <a:prstGeom prst="rect">
            <a:avLst/>
          </a:prstGeom>
        </p:spPr>
      </p:pic>
    </p:spTree>
    <p:extLst>
      <p:ext uri="{BB962C8B-B14F-4D97-AF65-F5344CB8AC3E}">
        <p14:creationId xmlns:p14="http://schemas.microsoft.com/office/powerpoint/2010/main" val="18272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75472-DB53-6C48-8F72-A5CCA16C5688}"/>
              </a:ext>
            </a:extLst>
          </p:cNvPr>
          <p:cNvPicPr>
            <a:picLocks noChangeAspect="1"/>
          </p:cNvPicPr>
          <p:nvPr userDrawn="1"/>
        </p:nvPicPr>
        <p:blipFill>
          <a:blip r:embed="rId2"/>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97D1C657-A593-6747-BC9E-79BB834E359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7721"/>
          <a:stretch/>
        </p:blipFill>
        <p:spPr>
          <a:xfrm>
            <a:off x="261144" y="200024"/>
            <a:ext cx="2015891" cy="593651"/>
          </a:xfrm>
          <a:prstGeom prst="rect">
            <a:avLst/>
          </a:prstGeom>
        </p:spPr>
      </p:pic>
    </p:spTree>
    <p:extLst>
      <p:ext uri="{BB962C8B-B14F-4D97-AF65-F5344CB8AC3E}">
        <p14:creationId xmlns:p14="http://schemas.microsoft.com/office/powerpoint/2010/main" val="115778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75472-DB53-6C48-8F72-A5CCA16C5688}"/>
              </a:ext>
            </a:extLst>
          </p:cNvPr>
          <p:cNvPicPr>
            <a:picLocks noChangeAspect="1"/>
          </p:cNvPicPr>
          <p:nvPr userDrawn="1"/>
        </p:nvPicPr>
        <p:blipFill>
          <a:blip r:embed="rId2"/>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B133A5FB-78C5-444E-AB8C-11531428F765}"/>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7721"/>
          <a:stretch/>
        </p:blipFill>
        <p:spPr>
          <a:xfrm>
            <a:off x="261144" y="200024"/>
            <a:ext cx="2015891" cy="593651"/>
          </a:xfrm>
          <a:prstGeom prst="rect">
            <a:avLst/>
          </a:prstGeom>
        </p:spPr>
      </p:pic>
    </p:spTree>
    <p:extLst>
      <p:ext uri="{BB962C8B-B14F-4D97-AF65-F5344CB8AC3E}">
        <p14:creationId xmlns:p14="http://schemas.microsoft.com/office/powerpoint/2010/main" val="401049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75472-DB53-6C48-8F72-A5CCA16C5688}"/>
              </a:ext>
            </a:extLst>
          </p:cNvPr>
          <p:cNvPicPr>
            <a:picLocks noChangeAspect="1"/>
          </p:cNvPicPr>
          <p:nvPr userDrawn="1"/>
        </p:nvPicPr>
        <p:blipFill>
          <a:blip r:embed="rId2"/>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F5F91DD9-A99F-AE4B-942E-20B785B91D0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7721"/>
          <a:stretch/>
        </p:blipFill>
        <p:spPr>
          <a:xfrm>
            <a:off x="261144" y="200024"/>
            <a:ext cx="2015891" cy="593651"/>
          </a:xfrm>
          <a:prstGeom prst="rect">
            <a:avLst/>
          </a:prstGeom>
        </p:spPr>
      </p:pic>
    </p:spTree>
    <p:extLst>
      <p:ext uri="{BB962C8B-B14F-4D97-AF65-F5344CB8AC3E}">
        <p14:creationId xmlns:p14="http://schemas.microsoft.com/office/powerpoint/2010/main" val="218306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75472-DB53-6C48-8F72-A5CCA16C5688}"/>
              </a:ext>
            </a:extLst>
          </p:cNvPr>
          <p:cNvPicPr>
            <a:picLocks noChangeAspect="1"/>
          </p:cNvPicPr>
          <p:nvPr userDrawn="1"/>
        </p:nvPicPr>
        <p:blipFill>
          <a:blip r:embed="rId2"/>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B76B2F73-E5B9-6342-814F-D3B7D7CF6975}"/>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7721"/>
          <a:stretch/>
        </p:blipFill>
        <p:spPr>
          <a:xfrm>
            <a:off x="261144" y="200024"/>
            <a:ext cx="2015891" cy="593651"/>
          </a:xfrm>
          <a:prstGeom prst="rect">
            <a:avLst/>
          </a:prstGeom>
        </p:spPr>
      </p:pic>
    </p:spTree>
    <p:extLst>
      <p:ext uri="{BB962C8B-B14F-4D97-AF65-F5344CB8AC3E}">
        <p14:creationId xmlns:p14="http://schemas.microsoft.com/office/powerpoint/2010/main" val="3743732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75472-DB53-6C48-8F72-A5CCA16C5688}"/>
              </a:ext>
            </a:extLst>
          </p:cNvPr>
          <p:cNvPicPr>
            <a:picLocks noChangeAspect="1"/>
          </p:cNvPicPr>
          <p:nvPr userDrawn="1"/>
        </p:nvPicPr>
        <p:blipFill>
          <a:blip r:embed="rId2"/>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3E32B67D-85C9-124D-B6B2-D80DD260ED95}"/>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7721"/>
          <a:stretch/>
        </p:blipFill>
        <p:spPr>
          <a:xfrm>
            <a:off x="261144" y="200024"/>
            <a:ext cx="2015891" cy="593651"/>
          </a:xfrm>
          <a:prstGeom prst="rect">
            <a:avLst/>
          </a:prstGeom>
        </p:spPr>
      </p:pic>
    </p:spTree>
    <p:extLst>
      <p:ext uri="{BB962C8B-B14F-4D97-AF65-F5344CB8AC3E}">
        <p14:creationId xmlns:p14="http://schemas.microsoft.com/office/powerpoint/2010/main" val="364446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AC286-A692-3840-B54E-174B5D46F346}"/>
              </a:ext>
            </a:extLst>
          </p:cNvPr>
          <p:cNvPicPr>
            <a:picLocks noChangeAspect="1"/>
          </p:cNvPicPr>
          <p:nvPr userDrawn="1"/>
        </p:nvPicPr>
        <p:blipFill>
          <a:blip r:embed="rId2"/>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49FA4692-D770-024B-B2F7-E7D379EE043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21831" y="3505100"/>
            <a:ext cx="8534400" cy="1912207"/>
          </a:xfrm>
          <a:prstGeom prst="rect">
            <a:avLst/>
          </a:prstGeom>
          <a:effectLst>
            <a:outerShdw blurRad="190500" dist="38100" dir="2700000" algn="tl" rotWithShape="0">
              <a:prstClr val="black">
                <a:alpha val="20000"/>
              </a:prstClr>
            </a:outerShdw>
          </a:effectLst>
        </p:spPr>
      </p:pic>
      <p:pic>
        <p:nvPicPr>
          <p:cNvPr id="5" name="Graphic 4">
            <a:extLst>
              <a:ext uri="{FF2B5EF4-FFF2-40B4-BE49-F238E27FC236}">
                <a16:creationId xmlns:a16="http://schemas.microsoft.com/office/drawing/2014/main" id="{74214AAD-DC03-4F45-A1F5-1CBA047C7BE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r="57721"/>
          <a:stretch/>
        </p:blipFill>
        <p:spPr>
          <a:xfrm>
            <a:off x="261144" y="200024"/>
            <a:ext cx="2015891" cy="593651"/>
          </a:xfrm>
          <a:prstGeom prst="rect">
            <a:avLst/>
          </a:prstGeom>
        </p:spPr>
      </p:pic>
    </p:spTree>
    <p:extLst>
      <p:ext uri="{BB962C8B-B14F-4D97-AF65-F5344CB8AC3E}">
        <p14:creationId xmlns:p14="http://schemas.microsoft.com/office/powerpoint/2010/main" val="4075358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FEDF2C-FAF1-C34D-9A0A-B5AAF417321A}"/>
              </a:ext>
            </a:extLst>
          </p:cNvPr>
          <p:cNvPicPr>
            <a:picLocks noChangeAspect="1"/>
          </p:cNvPicPr>
          <p:nvPr userDrawn="1"/>
        </p:nvPicPr>
        <p:blipFill>
          <a:blip r:embed="rId2"/>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21660B3B-6621-3649-91B6-19D0876B097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7721"/>
          <a:stretch/>
        </p:blipFill>
        <p:spPr>
          <a:xfrm>
            <a:off x="261144" y="200024"/>
            <a:ext cx="2015891" cy="593651"/>
          </a:xfrm>
          <a:prstGeom prst="rect">
            <a:avLst/>
          </a:prstGeom>
        </p:spPr>
      </p:pic>
    </p:spTree>
    <p:extLst>
      <p:ext uri="{BB962C8B-B14F-4D97-AF65-F5344CB8AC3E}">
        <p14:creationId xmlns:p14="http://schemas.microsoft.com/office/powerpoint/2010/main" val="334858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28371D-A81D-E842-835F-2766BEEE5C05}"/>
              </a:ext>
            </a:extLst>
          </p:cNvPr>
          <p:cNvPicPr>
            <a:picLocks noChangeAspect="1"/>
          </p:cNvPicPr>
          <p:nvPr userDrawn="1"/>
        </p:nvPicPr>
        <p:blipFill>
          <a:blip r:embed="rId2"/>
          <a:srcRect/>
          <a:stretch/>
        </p:blipFill>
        <p:spPr>
          <a:xfrm>
            <a:off x="0" y="0"/>
            <a:ext cx="12192000" cy="6858000"/>
          </a:xfrm>
          <a:prstGeom prst="rect">
            <a:avLst/>
          </a:prstGeom>
        </p:spPr>
      </p:pic>
      <p:pic>
        <p:nvPicPr>
          <p:cNvPr id="6" name="Graphic 5">
            <a:extLst>
              <a:ext uri="{FF2B5EF4-FFF2-40B4-BE49-F238E27FC236}">
                <a16:creationId xmlns:a16="http://schemas.microsoft.com/office/drawing/2014/main" id="{43653280-4A73-BB46-B8D6-6E0CCF4CADE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7721"/>
          <a:stretch/>
        </p:blipFill>
        <p:spPr>
          <a:xfrm>
            <a:off x="261144" y="200024"/>
            <a:ext cx="2015891" cy="593651"/>
          </a:xfrm>
          <a:prstGeom prst="rect">
            <a:avLst/>
          </a:prstGeom>
        </p:spPr>
      </p:pic>
    </p:spTree>
    <p:extLst>
      <p:ext uri="{BB962C8B-B14F-4D97-AF65-F5344CB8AC3E}">
        <p14:creationId xmlns:p14="http://schemas.microsoft.com/office/powerpoint/2010/main" val="42066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854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51" r:id="rId7"/>
    <p:sldLayoutId id="2147483652" r:id="rId8"/>
    <p:sldLayoutId id="2147483653" r:id="rId9"/>
    <p:sldLayoutId id="214748365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www.twc.edu.hk/en/Administration_Units/fo/our_service/student-area" TargetMode="External"/><Relationship Id="rId2" Type="http://schemas.openxmlformats.org/officeDocument/2006/relationships/hyperlink" Target="http://www.twc.edu.hk/fo/student-area/fees-policy"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https://www.twc.edu.hk/en/Administration_Units/fo/our_service/student-area/payment-schedule-hant"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hyperlink" Target="https://twcweb.twc.edu.hk/DeferralOfPayment/Login.aspx"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hyperlink" Target="https://www.twc.edu.hk/TWCSF/login.aspx"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mailto:fo@twc.edu.hk"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D3622FE-92D8-4970-93E3-893C63D3A6CD}"/>
              </a:ext>
            </a:extLst>
          </p:cNvPr>
          <p:cNvSpPr txBox="1">
            <a:spLocks/>
          </p:cNvSpPr>
          <p:nvPr/>
        </p:nvSpPr>
        <p:spPr>
          <a:xfrm>
            <a:off x="304800" y="1828800"/>
            <a:ext cx="8458200" cy="25212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latin typeface="Arial" panose="020B0604020202020204" pitchFamily="34" charset="0"/>
                <a:cs typeface="Arial" panose="020B0604020202020204" pitchFamily="34" charset="0"/>
              </a:rPr>
              <a:t>Fees Regulation </a:t>
            </a:r>
            <a:br>
              <a:rPr lang="en-US" sz="4000" dirty="0">
                <a:solidFill>
                  <a:schemeClr val="bg1"/>
                </a:solidFill>
                <a:latin typeface="Arial" panose="020B0604020202020204" pitchFamily="34" charset="0"/>
                <a:cs typeface="Arial" panose="020B0604020202020204" pitchFamily="34" charset="0"/>
              </a:rPr>
            </a:br>
            <a:r>
              <a:rPr lang="en-US" sz="4000" dirty="0">
                <a:solidFill>
                  <a:schemeClr val="bg1"/>
                </a:solidFill>
                <a:latin typeface="Arial" panose="020B0604020202020204" pitchFamily="34" charset="0"/>
                <a:cs typeface="Arial" panose="020B0604020202020204" pitchFamily="34" charset="0"/>
              </a:rPr>
              <a:t>and Related Matters</a:t>
            </a:r>
            <a:br>
              <a:rPr lang="en-US" sz="4000" dirty="0">
                <a:solidFill>
                  <a:schemeClr val="bg1"/>
                </a:solidFill>
                <a:latin typeface="Arial" panose="020B0604020202020204" pitchFamily="34" charset="0"/>
                <a:cs typeface="Arial" panose="020B0604020202020204" pitchFamily="34" charset="0"/>
              </a:rPr>
            </a:br>
            <a:r>
              <a:rPr lang="en-US" sz="4000" dirty="0">
                <a:solidFill>
                  <a:schemeClr val="bg1"/>
                </a:solidFill>
                <a:latin typeface="Arial" panose="020B0604020202020204" pitchFamily="34" charset="0"/>
                <a:cs typeface="Arial" panose="020B0604020202020204" pitchFamily="34" charset="0"/>
              </a:rPr>
              <a:t>for 2025/2026 Academic Year</a:t>
            </a:r>
          </a:p>
        </p:txBody>
      </p:sp>
      <p:sp>
        <p:nvSpPr>
          <p:cNvPr id="5" name="Subtitle 2">
            <a:extLst>
              <a:ext uri="{FF2B5EF4-FFF2-40B4-BE49-F238E27FC236}">
                <a16:creationId xmlns:a16="http://schemas.microsoft.com/office/drawing/2014/main" id="{31B15C28-D3CD-4B97-A4AD-E92B82A5282D}"/>
              </a:ext>
            </a:extLst>
          </p:cNvPr>
          <p:cNvSpPr txBox="1">
            <a:spLocks/>
          </p:cNvSpPr>
          <p:nvPr/>
        </p:nvSpPr>
        <p:spPr>
          <a:xfrm>
            <a:off x="304800" y="4275655"/>
            <a:ext cx="5927324" cy="2161736"/>
          </a:xfrm>
          <a:prstGeom prst="rect">
            <a:avLst/>
          </a:prstGeom>
        </p:spPr>
        <p:txBody>
          <a:bodyPr vert="horz" lIns="45720" tIns="45720" rIns="4572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Arial" panose="020B0604020202020204" pitchFamily="34" charset="0"/>
                <a:cs typeface="Arial" panose="020B0604020202020204" pitchFamily="34" charset="0"/>
              </a:rPr>
              <a:t>By Finance Office</a:t>
            </a:r>
          </a:p>
          <a:p>
            <a:pPr marL="0" marR="63500" indent="0">
              <a:buNone/>
            </a:pPr>
            <a:r>
              <a:rPr lang="en-US" sz="1600" i="1" dirty="0">
                <a:solidFill>
                  <a:schemeClr val="bg1"/>
                </a:solidFill>
                <a:latin typeface="Arial" panose="020B0604020202020204" pitchFamily="34" charset="0"/>
                <a:cs typeface="Arial" panose="020B0604020202020204" pitchFamily="34" charset="0"/>
              </a:rPr>
              <a:t>on 29 &amp; 30 August 2025</a:t>
            </a:r>
          </a:p>
        </p:txBody>
      </p:sp>
    </p:spTree>
    <p:extLst>
      <p:ext uri="{BB962C8B-B14F-4D97-AF65-F5344CB8AC3E}">
        <p14:creationId xmlns:p14="http://schemas.microsoft.com/office/powerpoint/2010/main" val="2775041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1E9DD3-57AC-8A4E-8D6E-CA6213EB5E52}"/>
              </a:ext>
            </a:extLst>
          </p:cNvPr>
          <p:cNvSpPr txBox="1"/>
          <p:nvPr/>
        </p:nvSpPr>
        <p:spPr>
          <a:xfrm>
            <a:off x="3977197" y="2889130"/>
            <a:ext cx="541537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4183837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352C60-BE1F-4DF3-A146-E2321AE73E96}"/>
              </a:ext>
            </a:extLst>
          </p:cNvPr>
          <p:cNvSpPr txBox="1">
            <a:spLocks/>
          </p:cNvSpPr>
          <p:nvPr/>
        </p:nvSpPr>
        <p:spPr>
          <a:xfrm>
            <a:off x="230079" y="1477392"/>
            <a:ext cx="8229600" cy="7153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u="sng" dirty="0">
                <a:solidFill>
                  <a:srgbClr val="7030A0"/>
                </a:solidFill>
                <a:latin typeface="Arial" panose="020B0604020202020204" pitchFamily="34" charset="0"/>
                <a:cs typeface="Arial" panose="020B0604020202020204" pitchFamily="34" charset="0"/>
              </a:rPr>
              <a:t>Agenda</a:t>
            </a:r>
          </a:p>
        </p:txBody>
      </p:sp>
      <p:sp>
        <p:nvSpPr>
          <p:cNvPr id="4" name="Content Placeholder 1">
            <a:extLst>
              <a:ext uri="{FF2B5EF4-FFF2-40B4-BE49-F238E27FC236}">
                <a16:creationId xmlns:a16="http://schemas.microsoft.com/office/drawing/2014/main" id="{51EE15E9-5930-4374-A638-F727ABA55E67}"/>
              </a:ext>
            </a:extLst>
          </p:cNvPr>
          <p:cNvSpPr txBox="1">
            <a:spLocks/>
          </p:cNvSpPr>
          <p:nvPr/>
        </p:nvSpPr>
        <p:spPr>
          <a:xfrm>
            <a:off x="292223" y="2192785"/>
            <a:ext cx="8534400" cy="37108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4078" indent="-514350">
              <a:spcBef>
                <a:spcPts val="1200"/>
              </a:spcBef>
              <a:spcAft>
                <a:spcPts val="600"/>
              </a:spcAft>
              <a:buSzPct val="100000"/>
              <a:buFont typeface="+mj-lt"/>
              <a:buAutoNum type="arabicPeriod"/>
            </a:pPr>
            <a:r>
              <a:rPr lang="en-US" dirty="0">
                <a:latin typeface="Arial" panose="020B0604020202020204" pitchFamily="34" charset="0"/>
                <a:cs typeface="Arial" panose="020B0604020202020204" pitchFamily="34" charset="0"/>
              </a:rPr>
              <a:t>Fees Regulation</a:t>
            </a:r>
          </a:p>
          <a:p>
            <a:pPr marL="624078" indent="-514350">
              <a:spcBef>
                <a:spcPts val="1200"/>
              </a:spcBef>
              <a:spcAft>
                <a:spcPts val="600"/>
              </a:spcAft>
              <a:buSzPct val="100000"/>
              <a:buFont typeface="+mj-lt"/>
              <a:buAutoNum type="arabicPeriod"/>
            </a:pPr>
            <a:r>
              <a:rPr lang="en-US" dirty="0">
                <a:latin typeface="Arial" panose="020B0604020202020204" pitchFamily="34" charset="0"/>
                <a:cs typeface="Arial" panose="020B0604020202020204" pitchFamily="34" charset="0"/>
              </a:rPr>
              <a:t>Payment Schedule for AY2025/2026</a:t>
            </a:r>
          </a:p>
          <a:p>
            <a:pPr marL="624078" indent="-514350">
              <a:spcBef>
                <a:spcPts val="1200"/>
              </a:spcBef>
              <a:spcAft>
                <a:spcPts val="600"/>
              </a:spcAft>
              <a:buSzPct val="100000"/>
              <a:buFont typeface="+mj-lt"/>
              <a:buAutoNum type="arabicPeriod"/>
            </a:pPr>
            <a:r>
              <a:rPr lang="en-US" dirty="0">
                <a:latin typeface="Arial" panose="020B0604020202020204" pitchFamily="34" charset="0"/>
                <a:cs typeface="Arial" panose="020B0604020202020204" pitchFamily="34" charset="0"/>
              </a:rPr>
              <a:t>Deferral of Tuition Fee Payment</a:t>
            </a:r>
          </a:p>
          <a:p>
            <a:pPr marL="624078" indent="-514350">
              <a:spcBef>
                <a:spcPts val="1200"/>
              </a:spcBef>
              <a:spcAft>
                <a:spcPts val="600"/>
              </a:spcAft>
              <a:buSzPct val="100000"/>
              <a:buFont typeface="+mj-lt"/>
              <a:buAutoNum type="arabicPeriod"/>
            </a:pPr>
            <a:r>
              <a:rPr lang="en-US" dirty="0">
                <a:latin typeface="Arial" panose="020B0604020202020204" pitchFamily="34" charset="0"/>
                <a:cs typeface="Arial" panose="020B0604020202020204" pitchFamily="34" charset="0"/>
              </a:rPr>
              <a:t>Student Payment System</a:t>
            </a:r>
          </a:p>
          <a:p>
            <a:pPr marL="624078" indent="-514350">
              <a:spcBef>
                <a:spcPts val="1200"/>
              </a:spcBef>
              <a:spcAft>
                <a:spcPts val="600"/>
              </a:spcAft>
              <a:buSzPct val="100000"/>
              <a:buFont typeface="+mj-lt"/>
              <a:buAutoNum type="arabicPeriod"/>
            </a:pPr>
            <a:r>
              <a:rPr lang="en-US" dirty="0">
                <a:latin typeface="Arial" panose="020B0604020202020204" pitchFamily="34" charset="0"/>
                <a:cs typeface="Arial" panose="020B0604020202020204" pitchFamily="34" charset="0"/>
              </a:rPr>
              <a:t>Q &amp; A</a:t>
            </a:r>
          </a:p>
        </p:txBody>
      </p:sp>
    </p:spTree>
    <p:extLst>
      <p:ext uri="{BB962C8B-B14F-4D97-AF65-F5344CB8AC3E}">
        <p14:creationId xmlns:p14="http://schemas.microsoft.com/office/powerpoint/2010/main" val="2984440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1A2CF3F-1946-47D7-B423-EB59B649FA09}"/>
              </a:ext>
            </a:extLst>
          </p:cNvPr>
          <p:cNvSpPr txBox="1">
            <a:spLocks/>
          </p:cNvSpPr>
          <p:nvPr/>
        </p:nvSpPr>
        <p:spPr>
          <a:xfrm>
            <a:off x="457200" y="274638"/>
            <a:ext cx="8229600" cy="6575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a:solidFill>
                  <a:srgbClr val="7030A0"/>
                </a:solidFill>
                <a:latin typeface="Arial" panose="020B0604020202020204" pitchFamily="34" charset="0"/>
                <a:cs typeface="Arial" panose="020B0604020202020204" pitchFamily="34" charset="0"/>
              </a:rPr>
              <a:t>Fees Regulation</a:t>
            </a:r>
          </a:p>
        </p:txBody>
      </p:sp>
      <p:sp>
        <p:nvSpPr>
          <p:cNvPr id="4" name="Content Placeholder 4">
            <a:extLst>
              <a:ext uri="{FF2B5EF4-FFF2-40B4-BE49-F238E27FC236}">
                <a16:creationId xmlns:a16="http://schemas.microsoft.com/office/drawing/2014/main" id="{97E741D2-44F2-4E37-955E-7327820AEE8E}"/>
              </a:ext>
            </a:extLst>
          </p:cNvPr>
          <p:cNvSpPr txBox="1">
            <a:spLocks/>
          </p:cNvSpPr>
          <p:nvPr/>
        </p:nvSpPr>
        <p:spPr>
          <a:xfrm>
            <a:off x="457199" y="1143000"/>
            <a:ext cx="9734365" cy="5181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4078" indent="-514350">
              <a:buSzPct val="100000"/>
              <a:buFont typeface="Arial" panose="020B0604020202020204" pitchFamily="34" charset="0"/>
              <a:buNone/>
            </a:pPr>
            <a:r>
              <a:rPr lang="en-US" sz="2400" dirty="0">
                <a:latin typeface="Arial" panose="020B0604020202020204" pitchFamily="34" charset="0"/>
                <a:cs typeface="Arial" panose="020B0604020202020204" pitchFamily="34" charset="0"/>
              </a:rPr>
              <a:t>Highlights:</a:t>
            </a:r>
          </a:p>
          <a:p>
            <a:pPr marL="624078" indent="-514350">
              <a:buSzPct val="100000"/>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marL="624078" indent="-514350">
              <a:buSzPct val="100000"/>
              <a:buFont typeface="+mj-lt"/>
              <a:buAutoNum type="arabicPeriod"/>
            </a:pPr>
            <a:r>
              <a:rPr lang="en-US" sz="2400" dirty="0">
                <a:latin typeface="Arial" panose="020B0604020202020204" pitchFamily="34" charset="0"/>
                <a:cs typeface="Arial" panose="020B0604020202020204" pitchFamily="34" charset="0"/>
              </a:rPr>
              <a:t>Fees are payable before commencement of each semester</a:t>
            </a:r>
          </a:p>
          <a:p>
            <a:pPr marL="624078" indent="-514350">
              <a:buSzPct val="100000"/>
              <a:buFont typeface="+mj-lt"/>
              <a:buAutoNum type="arabicPeriod"/>
            </a:pPr>
            <a:endParaRPr lang="en-US" sz="2400" dirty="0">
              <a:latin typeface="Arial" panose="020B0604020202020204" pitchFamily="34" charset="0"/>
              <a:cs typeface="Arial" panose="020B0604020202020204" pitchFamily="34" charset="0"/>
            </a:endParaRPr>
          </a:p>
          <a:p>
            <a:pPr marL="624078" indent="-514350">
              <a:buSzPct val="100000"/>
              <a:buFont typeface="+mj-lt"/>
              <a:buAutoNum type="arabicPeriod"/>
            </a:pPr>
            <a:r>
              <a:rPr lang="en-US" sz="2400" dirty="0">
                <a:latin typeface="Arial" panose="020B0604020202020204" pitchFamily="34" charset="0"/>
                <a:cs typeface="Arial" panose="020B0604020202020204" pitchFamily="34" charset="0"/>
              </a:rPr>
              <a:t>There are two instalments per year.</a:t>
            </a:r>
            <a:endParaRPr lang="en-US" sz="2400" strike="sngStrike" dirty="0">
              <a:latin typeface="Arial" panose="020B0604020202020204" pitchFamily="34" charset="0"/>
              <a:cs typeface="Arial" panose="020B0604020202020204" pitchFamily="34" charset="0"/>
            </a:endParaRPr>
          </a:p>
          <a:p>
            <a:pPr marL="624078" indent="-514350">
              <a:buSzPct val="100000"/>
              <a:buFont typeface="+mj-lt"/>
              <a:buAutoNum type="arabicPeriod"/>
            </a:pPr>
            <a:endParaRPr lang="en-US" sz="2400" dirty="0">
              <a:latin typeface="Arial" panose="020B0604020202020204" pitchFamily="34" charset="0"/>
              <a:cs typeface="Arial" panose="020B0604020202020204" pitchFamily="34" charset="0"/>
            </a:endParaRPr>
          </a:p>
          <a:p>
            <a:pPr marL="624078" indent="-514350">
              <a:buSzPct val="100000"/>
              <a:buFont typeface="+mj-lt"/>
              <a:buAutoNum type="arabicPeriod"/>
            </a:pPr>
            <a:r>
              <a:rPr lang="en-GB" sz="2400" dirty="0">
                <a:latin typeface="Arial" panose="020B0604020202020204" pitchFamily="34" charset="0"/>
                <a:cs typeface="Arial" panose="020B0604020202020204" pitchFamily="34" charset="0"/>
              </a:rPr>
              <a:t>Tuition fees will be adjusted annually based on the rate allowed by the EDB for price movement in accordance with the Composite Consumer Price Index.  This does not apply to the Higher Diploma in Nursing Programme, which is in collaboration with the SWD.</a:t>
            </a:r>
            <a:endParaRPr lang="en-US" sz="2400"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1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4F17DBC-7AF3-4EA1-AA36-6FEDC7DA77AD}"/>
              </a:ext>
            </a:extLst>
          </p:cNvPr>
          <p:cNvSpPr txBox="1">
            <a:spLocks/>
          </p:cNvSpPr>
          <p:nvPr/>
        </p:nvSpPr>
        <p:spPr>
          <a:xfrm>
            <a:off x="226380" y="342785"/>
            <a:ext cx="8458200" cy="7159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u="sng" dirty="0">
                <a:solidFill>
                  <a:srgbClr val="7030A0"/>
                </a:solidFill>
                <a:latin typeface="Arial" panose="020B0604020202020204" pitchFamily="34" charset="0"/>
                <a:cs typeface="Arial" panose="020B0604020202020204" pitchFamily="34" charset="0"/>
              </a:rPr>
              <a:t>Fees Regulation (Cont’d)</a:t>
            </a:r>
          </a:p>
        </p:txBody>
      </p:sp>
      <p:sp>
        <p:nvSpPr>
          <p:cNvPr id="4" name="Content Placeholder 4">
            <a:extLst>
              <a:ext uri="{FF2B5EF4-FFF2-40B4-BE49-F238E27FC236}">
                <a16:creationId xmlns:a16="http://schemas.microsoft.com/office/drawing/2014/main" id="{080EFD10-F8C0-424D-B457-705D1F49E475}"/>
              </a:ext>
            </a:extLst>
          </p:cNvPr>
          <p:cNvSpPr txBox="1">
            <a:spLocks/>
          </p:cNvSpPr>
          <p:nvPr/>
        </p:nvSpPr>
        <p:spPr>
          <a:xfrm>
            <a:off x="302580" y="876300"/>
            <a:ext cx="9915618" cy="4616774"/>
          </a:xfrm>
          <a:prstGeom prst="rect">
            <a:avLst/>
          </a:prstGeom>
        </p:spPr>
        <p:txBody>
          <a:bodyPr vert="horz" lIns="91440" tIns="45720" rIns="91440" bIns="4572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4078" indent="-514350">
              <a:buSzPct val="100000"/>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marL="852678" indent="-742950">
              <a:buSzPct val="100000"/>
              <a:buFont typeface="+mj-lt"/>
              <a:buAutoNum type="arabicPeriod" startAt="4"/>
            </a:pPr>
            <a:r>
              <a:rPr lang="en-US" sz="3400" dirty="0">
                <a:latin typeface="Arial" panose="020B0604020202020204" pitchFamily="34" charset="0"/>
                <a:cs typeface="Arial" panose="020B0604020202020204" pitchFamily="34" charset="0"/>
              </a:rPr>
              <a:t>Additional tuition fees will be charged for </a:t>
            </a:r>
            <a:r>
              <a:rPr lang="en-US" sz="3400" dirty="0">
                <a:solidFill>
                  <a:srgbClr val="FF0000"/>
                </a:solidFill>
                <a:latin typeface="Arial" panose="020B0604020202020204" pitchFamily="34" charset="0"/>
                <a:cs typeface="Arial" panose="020B0604020202020204" pitchFamily="34" charset="0"/>
              </a:rPr>
              <a:t>retake courses </a:t>
            </a:r>
            <a:r>
              <a:rPr lang="en-US" sz="3400" dirty="0">
                <a:latin typeface="Arial" panose="020B0604020202020204" pitchFamily="34" charset="0"/>
                <a:cs typeface="Arial" panose="020B0604020202020204" pitchFamily="34" charset="0"/>
              </a:rPr>
              <a:t>with a semester</a:t>
            </a:r>
          </a:p>
          <a:p>
            <a:pPr marL="852678" indent="-742950">
              <a:buSzPct val="100000"/>
              <a:buFont typeface="+mj-lt"/>
              <a:buAutoNum type="arabicPeriod" startAt="4"/>
            </a:pPr>
            <a:endParaRPr lang="en-US" sz="3400" dirty="0">
              <a:latin typeface="Arial" panose="020B0604020202020204" pitchFamily="34" charset="0"/>
              <a:cs typeface="Arial" panose="020B0604020202020204" pitchFamily="34" charset="0"/>
            </a:endParaRPr>
          </a:p>
          <a:p>
            <a:pPr marL="852678" indent="-742950">
              <a:buSzPct val="100000"/>
              <a:buFont typeface="+mj-lt"/>
              <a:buAutoNum type="arabicPeriod" startAt="4"/>
            </a:pPr>
            <a:r>
              <a:rPr lang="en-US" sz="3400" dirty="0">
                <a:latin typeface="Arial" panose="020B0604020202020204" pitchFamily="34" charset="0"/>
                <a:cs typeface="Arial" panose="020B0604020202020204" pitchFamily="34" charset="0"/>
              </a:rPr>
              <a:t>Additional tuition fees will also be charged for </a:t>
            </a:r>
            <a:r>
              <a:rPr lang="en-US" sz="3400" dirty="0">
                <a:solidFill>
                  <a:srgbClr val="FF0000"/>
                </a:solidFill>
                <a:latin typeface="Arial" panose="020B0604020202020204" pitchFamily="34" charset="0"/>
                <a:cs typeface="Arial" panose="020B0604020202020204" pitchFamily="34" charset="0"/>
              </a:rPr>
              <a:t>any extra courses </a:t>
            </a:r>
            <a:r>
              <a:rPr lang="en-US" sz="3400" dirty="0">
                <a:latin typeface="Arial" panose="020B0604020202020204" pitchFamily="34" charset="0"/>
                <a:cs typeface="Arial" panose="020B0604020202020204" pitchFamily="34" charset="0"/>
              </a:rPr>
              <a:t>taken outside the </a:t>
            </a:r>
            <a:r>
              <a:rPr lang="en-US" sz="3400" dirty="0" err="1">
                <a:latin typeface="Arial" panose="020B0604020202020204" pitchFamily="34" charset="0"/>
                <a:cs typeface="Arial" panose="020B0604020202020204" pitchFamily="34" charset="0"/>
              </a:rPr>
              <a:t>programme</a:t>
            </a:r>
            <a:r>
              <a:rPr lang="en-US" sz="3400" dirty="0">
                <a:latin typeface="Arial" panose="020B0604020202020204" pitchFamily="34" charset="0"/>
                <a:cs typeface="Arial" panose="020B0604020202020204" pitchFamily="34" charset="0"/>
              </a:rPr>
              <a:t> structure, either when students complete their programmes or if they intend to leave the College before graduation</a:t>
            </a:r>
          </a:p>
          <a:p>
            <a:pPr marL="852678" indent="-742950">
              <a:buSzPct val="100000"/>
              <a:buFont typeface="+mj-lt"/>
              <a:buAutoNum type="arabicPeriod" startAt="4"/>
            </a:pPr>
            <a:endParaRPr lang="en-US" sz="3400" dirty="0">
              <a:latin typeface="Arial" panose="020B0604020202020204" pitchFamily="34" charset="0"/>
              <a:cs typeface="Arial" panose="020B0604020202020204" pitchFamily="34" charset="0"/>
            </a:endParaRPr>
          </a:p>
          <a:p>
            <a:pPr marL="852678" indent="-742950">
              <a:buSzPct val="100000"/>
              <a:buFont typeface="+mj-lt"/>
              <a:buAutoNum type="arabicPeriod" startAt="4"/>
            </a:pPr>
            <a:r>
              <a:rPr lang="en-US" sz="3400" dirty="0">
                <a:latin typeface="Arial" panose="020B0604020202020204" pitchFamily="34" charset="0"/>
                <a:cs typeface="Arial" panose="020B0604020202020204" pitchFamily="34" charset="0"/>
              </a:rPr>
              <a:t>Students will receive notifications regarding billings, payment reminders, and all other updates from the Finance Office via the College’s email system.</a:t>
            </a:r>
          </a:p>
          <a:p>
            <a:pPr marL="852678" indent="-742950">
              <a:buSzPct val="100000"/>
              <a:buFont typeface="+mj-lt"/>
              <a:buAutoNum type="arabicPeriod" startAt="4"/>
            </a:pPr>
            <a:endParaRPr lang="en-US" sz="3400" dirty="0">
              <a:latin typeface="Arial" panose="020B0604020202020204" pitchFamily="34" charset="0"/>
              <a:cs typeface="Arial" panose="020B0604020202020204" pitchFamily="34" charset="0"/>
            </a:endParaRPr>
          </a:p>
          <a:p>
            <a:pPr marL="852170" indent="-742950">
              <a:buSzPct val="100000"/>
              <a:buFont typeface="+mj-lt"/>
              <a:buAutoNum type="arabicPeriod" startAt="4"/>
            </a:pPr>
            <a:r>
              <a:rPr lang="en-US" sz="3400" dirty="0">
                <a:latin typeface="Arial" panose="020B0604020202020204" pitchFamily="34" charset="0"/>
                <a:cs typeface="Arial" panose="020B0604020202020204" pitchFamily="34" charset="0"/>
              </a:rPr>
              <a:t>A </a:t>
            </a:r>
            <a:r>
              <a:rPr lang="en-US" sz="3400" dirty="0">
                <a:solidFill>
                  <a:srgbClr val="FF0000"/>
                </a:solidFill>
                <a:latin typeface="Arial" panose="020B0604020202020204" pitchFamily="34" charset="0"/>
                <a:cs typeface="Arial" panose="020B0604020202020204" pitchFamily="34" charset="0"/>
              </a:rPr>
              <a:t>late payment penalty </a:t>
            </a:r>
            <a:r>
              <a:rPr lang="en-US" sz="3400" dirty="0">
                <a:solidFill>
                  <a:srgbClr val="000000"/>
                </a:solidFill>
                <a:latin typeface="Arial" panose="020B0604020202020204" pitchFamily="34" charset="0"/>
                <a:cs typeface="Arial" panose="020B0604020202020204" pitchFamily="34" charset="0"/>
              </a:rPr>
              <a:t>of $250 will be charged for any late tuition payments.</a:t>
            </a:r>
          </a:p>
        </p:txBody>
      </p:sp>
    </p:spTree>
    <p:extLst>
      <p:ext uri="{BB962C8B-B14F-4D97-AF65-F5344CB8AC3E}">
        <p14:creationId xmlns:p14="http://schemas.microsoft.com/office/powerpoint/2010/main" val="364139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08B13F24-CFD2-4B69-B254-E8DA06A48D81}"/>
              </a:ext>
            </a:extLst>
          </p:cNvPr>
          <p:cNvSpPr txBox="1">
            <a:spLocks/>
          </p:cNvSpPr>
          <p:nvPr/>
        </p:nvSpPr>
        <p:spPr>
          <a:xfrm>
            <a:off x="315157" y="611505"/>
            <a:ext cx="8458200" cy="7159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u="sng" dirty="0">
                <a:solidFill>
                  <a:srgbClr val="7030A0"/>
                </a:solidFill>
                <a:latin typeface="Arial" panose="020B0604020202020204" pitchFamily="34" charset="0"/>
                <a:cs typeface="Arial" panose="020B0604020202020204" pitchFamily="34" charset="0"/>
              </a:rPr>
              <a:t>Fees Regulation (Cont’d)</a:t>
            </a:r>
          </a:p>
        </p:txBody>
      </p:sp>
      <p:sp>
        <p:nvSpPr>
          <p:cNvPr id="4" name="Content Placeholder 4">
            <a:extLst>
              <a:ext uri="{FF2B5EF4-FFF2-40B4-BE49-F238E27FC236}">
                <a16:creationId xmlns:a16="http://schemas.microsoft.com/office/drawing/2014/main" id="{504B3485-D3D9-45F3-8582-A97F5BE37EC4}"/>
              </a:ext>
            </a:extLst>
          </p:cNvPr>
          <p:cNvSpPr txBox="1">
            <a:spLocks/>
          </p:cNvSpPr>
          <p:nvPr/>
        </p:nvSpPr>
        <p:spPr>
          <a:xfrm>
            <a:off x="226380" y="1295400"/>
            <a:ext cx="10756407" cy="47118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4078" indent="-514350">
              <a:buSzPct val="100000"/>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marL="624078" indent="-514350">
              <a:buSzPct val="100000"/>
              <a:buFont typeface="Arial" panose="020B0604020202020204" pitchFamily="34" charset="0"/>
              <a:buNone/>
            </a:pPr>
            <a:endParaRPr lang="en-US" sz="2400" dirty="0">
              <a:solidFill>
                <a:srgbClr val="000000"/>
              </a:solidFill>
              <a:latin typeface="Arial" panose="020B0604020202020204" pitchFamily="34" charset="0"/>
              <a:cs typeface="Arial" panose="020B0604020202020204" pitchFamily="34" charset="0"/>
            </a:endParaRPr>
          </a:p>
          <a:p>
            <a:pPr marL="624078" indent="-514350">
              <a:buSzPct val="100000"/>
              <a:buFont typeface="Arial" panose="020B0604020202020204" pitchFamily="34" charset="0"/>
              <a:buNone/>
            </a:pPr>
            <a:r>
              <a:rPr lang="en-US" sz="2400" dirty="0">
                <a:solidFill>
                  <a:srgbClr val="000000"/>
                </a:solidFill>
                <a:latin typeface="Arial" panose="020B0604020202020204" pitchFamily="34" charset="0"/>
                <a:cs typeface="Arial" panose="020B0604020202020204" pitchFamily="34" charset="0"/>
              </a:rPr>
              <a:t>For more details, please refer to the College’s website:</a:t>
            </a:r>
            <a:endParaRPr lang="en-US" sz="2400" dirty="0">
              <a:solidFill>
                <a:srgbClr val="000000"/>
              </a:solidFill>
              <a:latin typeface="Arial" panose="020B0604020202020204" pitchFamily="34" charset="0"/>
              <a:cs typeface="Arial" panose="020B0604020202020204" pitchFamily="34" charset="0"/>
              <a:hlinkClick r:id="rId2"/>
            </a:endParaRPr>
          </a:p>
          <a:p>
            <a:pPr marL="624078" indent="-514350">
              <a:buSzPct val="100000"/>
              <a:buFont typeface="Arial" panose="020B0604020202020204" pitchFamily="34" charset="0"/>
              <a:buNone/>
            </a:pPr>
            <a:endParaRPr lang="en-US" sz="2400" dirty="0">
              <a:latin typeface="Arial" panose="020B0604020202020204" pitchFamily="34" charset="0"/>
              <a:cs typeface="Arial" panose="020B0604020202020204" pitchFamily="34" charset="0"/>
              <a:hlinkClick r:id="rId2"/>
            </a:endParaRPr>
          </a:p>
          <a:p>
            <a:pPr marL="624078" indent="-514350">
              <a:buSzPct val="100000"/>
              <a:buFont typeface="Arial" panose="020B0604020202020204" pitchFamily="34" charset="0"/>
              <a:buNone/>
            </a:pPr>
            <a:r>
              <a:rPr lang="en-GB" sz="2400" i="1" dirty="0">
                <a:solidFill>
                  <a:srgbClr val="FFC000"/>
                </a:solidFill>
                <a:latin typeface="Arial" panose="020B0604020202020204" pitchFamily="34" charset="0"/>
                <a:cs typeface="Arial" panose="020B0604020202020204" pitchFamily="34" charset="0"/>
                <a:hlinkClick r:id="rId3"/>
              </a:rPr>
              <a:t>https://www.twc.edu.hk/en/Administration_Units/fo/our_service/student-area</a:t>
            </a:r>
            <a:endParaRPr lang="en-US" sz="24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7534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1F3AF37-CEB3-4424-B74C-05845761B540}"/>
              </a:ext>
            </a:extLst>
          </p:cNvPr>
          <p:cNvSpPr txBox="1">
            <a:spLocks/>
          </p:cNvSpPr>
          <p:nvPr/>
        </p:nvSpPr>
        <p:spPr>
          <a:xfrm>
            <a:off x="457200" y="469947"/>
            <a:ext cx="8708232" cy="88833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u="sng" dirty="0">
                <a:solidFill>
                  <a:srgbClr val="7030A0"/>
                </a:solidFill>
                <a:latin typeface="Arial" panose="020B0604020202020204" pitchFamily="34" charset="0"/>
                <a:cs typeface="Arial" panose="020B0604020202020204" pitchFamily="34" charset="0"/>
              </a:rPr>
              <a:t>Payment Schedule for 2025/2026 Academic Year</a:t>
            </a:r>
          </a:p>
        </p:txBody>
      </p:sp>
      <p:sp>
        <p:nvSpPr>
          <p:cNvPr id="4" name="Content Placeholder 4">
            <a:extLst>
              <a:ext uri="{FF2B5EF4-FFF2-40B4-BE49-F238E27FC236}">
                <a16:creationId xmlns:a16="http://schemas.microsoft.com/office/drawing/2014/main" id="{9A7A3D1B-5166-49A9-B827-651E5DC21787}"/>
              </a:ext>
            </a:extLst>
          </p:cNvPr>
          <p:cNvSpPr txBox="1">
            <a:spLocks/>
          </p:cNvSpPr>
          <p:nvPr/>
        </p:nvSpPr>
        <p:spPr>
          <a:xfrm>
            <a:off x="457200" y="1295400"/>
            <a:ext cx="9485790" cy="4711891"/>
          </a:xfrm>
          <a:prstGeom prst="rect">
            <a:avLst/>
          </a:prstGeom>
        </p:spPr>
        <p:txBody>
          <a:bodyPr vert="horz"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4078" indent="-514350">
              <a:buSzPct val="10000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623570" indent="-514350">
              <a:buSzPct val="100000"/>
              <a:buFont typeface="Arial" panose="020B0604020202020204" pitchFamily="34" charset="0"/>
              <a:buNone/>
            </a:pPr>
            <a:r>
              <a:rPr lang="en-US" dirty="0">
                <a:latin typeface="Arial" panose="020B0604020202020204" pitchFamily="34" charset="0"/>
                <a:cs typeface="Arial" panose="020B0604020202020204" pitchFamily="34" charset="0"/>
              </a:rPr>
              <a:t>The payment schedule is available on the College's website at </a:t>
            </a:r>
            <a:r>
              <a:rPr lang="en-GB" i="1" dirty="0">
                <a:latin typeface="Arial" panose="020B0604020202020204" pitchFamily="34" charset="0"/>
                <a:ea typeface="+mn-lt"/>
                <a:cs typeface="Arial" panose="020B0604020202020204" pitchFamily="34" charset="0"/>
                <a:hlinkClick r:id="rId2"/>
              </a:rPr>
              <a:t>https://www.twc.edu.hk/en/Administration_Units/fo/our_service/student-area</a:t>
            </a:r>
            <a:r>
              <a:rPr lang="en-US" dirty="0">
                <a:latin typeface="Arial" panose="020B0604020202020204" pitchFamily="34" charset="0"/>
                <a:cs typeface="Arial" panose="020B0604020202020204" pitchFamily="34" charset="0"/>
              </a:rPr>
              <a:t>.  </a:t>
            </a:r>
            <a:endParaRPr lang="en-US" dirty="0">
              <a:solidFill>
                <a:srgbClr val="EC767C"/>
              </a:solidFill>
              <a:latin typeface="Arial" panose="020B0604020202020204" pitchFamily="34" charset="0"/>
              <a:cs typeface="Arial" panose="020B0604020202020204" pitchFamily="34" charset="0"/>
            </a:endParaRPr>
          </a:p>
          <a:p>
            <a:pPr marL="623570" indent="-51435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623570" indent="-514350">
              <a:buFont typeface="Arial" panose="020B0604020202020204" pitchFamily="34" charset="0"/>
              <a:buNone/>
            </a:pPr>
            <a:r>
              <a:rPr lang="en-US" dirty="0">
                <a:latin typeface="Arial" panose="020B0604020202020204" pitchFamily="34" charset="0"/>
                <a:cs typeface="Arial" panose="020B0604020202020204" pitchFamily="34" charset="0"/>
              </a:rPr>
              <a:t>The payment due date for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instalment of the tuition fee is </a:t>
            </a:r>
            <a:r>
              <a:rPr lang="en-US" dirty="0">
                <a:solidFill>
                  <a:srgbClr val="FF0000"/>
                </a:solidFill>
                <a:latin typeface="Arial" panose="020B0604020202020204" pitchFamily="34" charset="0"/>
                <a:cs typeface="Arial" panose="020B0604020202020204" pitchFamily="34" charset="0"/>
              </a:rPr>
              <a:t>22 December 2025</a:t>
            </a:r>
            <a:r>
              <a:rPr lang="en-US" dirty="0">
                <a:latin typeface="Arial" panose="020B0604020202020204" pitchFamily="34" charset="0"/>
                <a:cs typeface="Arial" panose="020B0604020202020204" pitchFamily="34" charset="0"/>
              </a:rPr>
              <a:t>.</a:t>
            </a:r>
          </a:p>
          <a:p>
            <a:pPr marL="623570" indent="-514350">
              <a:buSzPct val="100000"/>
              <a:buFont typeface="Arial" panose="020B0604020202020204" pitchFamily="34" charset="0"/>
              <a:buNone/>
            </a:pPr>
            <a:endParaRPr lang="en-GB" i="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12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01497544-1138-4956-9333-E7C2FFBD2E68}"/>
              </a:ext>
            </a:extLst>
          </p:cNvPr>
          <p:cNvSpPr txBox="1">
            <a:spLocks/>
          </p:cNvSpPr>
          <p:nvPr/>
        </p:nvSpPr>
        <p:spPr>
          <a:xfrm>
            <a:off x="457200" y="469948"/>
            <a:ext cx="8708232" cy="6752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u="sng" dirty="0">
                <a:solidFill>
                  <a:srgbClr val="7030A0"/>
                </a:solidFill>
                <a:latin typeface="Arial" panose="020B0604020202020204" pitchFamily="34" charset="0"/>
                <a:cs typeface="Arial" panose="020B0604020202020204" pitchFamily="34" charset="0"/>
              </a:rPr>
              <a:t>Deferral of Tuition Fee Payment</a:t>
            </a:r>
          </a:p>
        </p:txBody>
      </p:sp>
      <p:sp>
        <p:nvSpPr>
          <p:cNvPr id="4" name="Content Placeholder 1">
            <a:extLst>
              <a:ext uri="{FF2B5EF4-FFF2-40B4-BE49-F238E27FC236}">
                <a16:creationId xmlns:a16="http://schemas.microsoft.com/office/drawing/2014/main" id="{D4E26D75-D0CD-4C81-B550-55F2ECD613C9}"/>
              </a:ext>
            </a:extLst>
          </p:cNvPr>
          <p:cNvSpPr txBox="1">
            <a:spLocks/>
          </p:cNvSpPr>
          <p:nvPr/>
        </p:nvSpPr>
        <p:spPr>
          <a:xfrm>
            <a:off x="457200" y="1130425"/>
            <a:ext cx="9556812" cy="5029199"/>
          </a:xfrm>
          <a:prstGeom prst="rect">
            <a:avLst/>
          </a:prstGeom>
        </p:spPr>
        <p:txBody>
          <a:bodyPr vert="horz"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66928" indent="-457200">
              <a:lnSpc>
                <a:spcPct val="150000"/>
              </a:lnSpc>
              <a:spcBef>
                <a:spcPts val="1200"/>
              </a:spcBef>
              <a:spcAft>
                <a:spcPts val="600"/>
              </a:spcAft>
              <a:buSzPct val="100000"/>
              <a:buFont typeface="+mj-lt"/>
              <a:buAutoNum type="arabicPeriod"/>
            </a:pPr>
            <a:r>
              <a:rPr lang="en-US" sz="2300" dirty="0">
                <a:latin typeface="Arial" panose="020B0604020202020204" pitchFamily="34" charset="0"/>
                <a:cs typeface="Arial" panose="020B0604020202020204" pitchFamily="34" charset="0"/>
              </a:rPr>
              <a:t>Submit your application to the Registry:</a:t>
            </a:r>
          </a:p>
          <a:p>
            <a:pPr marL="914400" indent="-255905">
              <a:lnSpc>
                <a:spcPct val="150000"/>
              </a:lnSpc>
              <a:spcBef>
                <a:spcPts val="1200"/>
              </a:spcBef>
              <a:buSzPct val="100000"/>
              <a:buFont typeface="Wingdings" panose="05000000000000000000" pitchFamily="2" charset="2"/>
              <a:buChar char="ü"/>
            </a:pPr>
            <a:r>
              <a:rPr lang="en-US" sz="2300" i="1" dirty="0">
                <a:latin typeface="Arial" panose="020B0604020202020204" pitchFamily="34" charset="0"/>
                <a:cs typeface="Arial" panose="020B0604020202020204" pitchFamily="34" charset="0"/>
              </a:rPr>
              <a:t>via </a:t>
            </a:r>
            <a:r>
              <a:rPr lang="en-GB" sz="2300" i="1" dirty="0">
                <a:latin typeface="Arial" panose="020B0604020202020204" pitchFamily="34" charset="0"/>
                <a:cs typeface="Arial" panose="020B0604020202020204" pitchFamily="34" charset="0"/>
                <a:hlinkClick r:id="rId2"/>
              </a:rPr>
              <a:t>https://twcweb.twc.edu.hk/DeferralOfPayment/Login.aspx</a:t>
            </a:r>
            <a:r>
              <a:rPr lang="en-GB" sz="2300" i="1"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on or before the payment due date                                    </a:t>
            </a:r>
          </a:p>
          <a:p>
            <a:pPr marL="914400">
              <a:lnSpc>
                <a:spcPct val="150000"/>
              </a:lnSpc>
              <a:spcBef>
                <a:spcPts val="600"/>
              </a:spcBef>
              <a:spcAft>
                <a:spcPts val="1800"/>
              </a:spcAft>
              <a:buSzPct val="100000"/>
              <a:buFont typeface="Wingdings" panose="05000000000000000000" pitchFamily="2" charset="2"/>
              <a:buChar char="ü"/>
            </a:pPr>
            <a:r>
              <a:rPr lang="en-US" sz="2300" dirty="0">
                <a:latin typeface="Arial" panose="020B0604020202020204" pitchFamily="34" charset="0"/>
                <a:cs typeface="Arial" panose="020B0604020202020204" pitchFamily="34" charset="0"/>
              </a:rPr>
              <a:t>with supporting document(s)</a:t>
            </a:r>
          </a:p>
          <a:p>
            <a:pPr marL="576000" indent="-457200">
              <a:lnSpc>
                <a:spcPct val="150000"/>
              </a:lnSpc>
              <a:spcBef>
                <a:spcPts val="1200"/>
              </a:spcBef>
              <a:buSzPct val="100000"/>
              <a:buFont typeface="Arial" panose="020B0604020202020204" pitchFamily="34" charset="0"/>
              <a:buNone/>
            </a:pPr>
            <a:r>
              <a:rPr lang="en-US" sz="2300" dirty="0">
                <a:latin typeface="Arial" panose="020B0604020202020204" pitchFamily="34" charset="0"/>
                <a:cs typeface="Arial" panose="020B0604020202020204" pitchFamily="34" charset="0"/>
              </a:rPr>
              <a:t>2.   Application results will be communicated through the College’s email</a:t>
            </a:r>
          </a:p>
        </p:txBody>
      </p:sp>
    </p:spTree>
    <p:extLst>
      <p:ext uri="{BB962C8B-B14F-4D97-AF65-F5344CB8AC3E}">
        <p14:creationId xmlns:p14="http://schemas.microsoft.com/office/powerpoint/2010/main" val="95941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BA15D3-45EB-4E25-8F18-A917ADDB644B}"/>
              </a:ext>
            </a:extLst>
          </p:cNvPr>
          <p:cNvSpPr txBox="1">
            <a:spLocks/>
          </p:cNvSpPr>
          <p:nvPr/>
        </p:nvSpPr>
        <p:spPr>
          <a:xfrm>
            <a:off x="457200" y="274638"/>
            <a:ext cx="8229600" cy="6663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a:solidFill>
                  <a:srgbClr val="7030A0"/>
                </a:solidFill>
                <a:latin typeface="Arial" panose="020B0604020202020204" pitchFamily="34" charset="0"/>
                <a:cs typeface="Arial" panose="020B0604020202020204" pitchFamily="34" charset="0"/>
              </a:rPr>
              <a:t>Student Payment System</a:t>
            </a:r>
          </a:p>
        </p:txBody>
      </p:sp>
      <p:sp>
        <p:nvSpPr>
          <p:cNvPr id="4" name="Content Placeholder 1">
            <a:extLst>
              <a:ext uri="{FF2B5EF4-FFF2-40B4-BE49-F238E27FC236}">
                <a16:creationId xmlns:a16="http://schemas.microsoft.com/office/drawing/2014/main" id="{4E954BB1-7026-4610-A312-8AF1F5EC9547}"/>
              </a:ext>
            </a:extLst>
          </p:cNvPr>
          <p:cNvSpPr txBox="1">
            <a:spLocks/>
          </p:cNvSpPr>
          <p:nvPr/>
        </p:nvSpPr>
        <p:spPr>
          <a:xfrm>
            <a:off x="457200" y="975519"/>
            <a:ext cx="9183950" cy="49069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lnSpc>
                <a:spcPct val="150000"/>
              </a:lnSpc>
              <a:spcBef>
                <a:spcPts val="1200"/>
              </a:spcBef>
              <a:buSzPct val="100000"/>
              <a:buFont typeface="Arial" panose="020B0604020202020204" pitchFamily="34" charset="0"/>
              <a:buNone/>
            </a:pPr>
            <a:r>
              <a:rPr lang="en-GB" sz="2200" dirty="0">
                <a:latin typeface="Arial" panose="020B0604020202020204" pitchFamily="34" charset="0"/>
                <a:cs typeface="Arial" panose="020B0604020202020204" pitchFamily="34" charset="0"/>
              </a:rPr>
              <a:t>You can log in to TWC’s Student Payment System via</a:t>
            </a:r>
            <a:endParaRPr lang="en-GB" sz="22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109728" indent="0">
              <a:lnSpc>
                <a:spcPct val="150000"/>
              </a:lnSpc>
              <a:spcBef>
                <a:spcPts val="0"/>
              </a:spcBef>
              <a:buSzPct val="100000"/>
              <a:buFont typeface="Arial" panose="020B0604020202020204" pitchFamily="34" charset="0"/>
              <a:buNone/>
            </a:pPr>
            <a:r>
              <a:rPr lang="en-GB" sz="2200" i="1" dirty="0">
                <a:latin typeface="Arial" panose="020B0604020202020204" pitchFamily="34" charset="0"/>
                <a:cs typeface="Arial" panose="020B0604020202020204" pitchFamily="34" charset="0"/>
                <a:hlinkClick r:id="rId2"/>
              </a:rPr>
              <a:t>https://www.twc.edu.hk/TWCSF/login.aspx</a:t>
            </a:r>
            <a:endParaRPr lang="en-GB" sz="2200" i="1" dirty="0">
              <a:latin typeface="Arial" panose="020B0604020202020204" pitchFamily="34" charset="0"/>
              <a:cs typeface="Arial" panose="020B0604020202020204" pitchFamily="34" charset="0"/>
            </a:endParaRPr>
          </a:p>
          <a:p>
            <a:pPr marL="109728" indent="0">
              <a:lnSpc>
                <a:spcPct val="150000"/>
              </a:lnSpc>
              <a:spcBef>
                <a:spcPts val="1200"/>
              </a:spcBef>
              <a:buSzPct val="100000"/>
              <a:buFont typeface="Arial" panose="020B0604020202020204" pitchFamily="34" charset="0"/>
              <a:buNone/>
            </a:pPr>
            <a:r>
              <a:rPr lang="en-US" sz="2200" dirty="0">
                <a:latin typeface="Arial" panose="020B0604020202020204" pitchFamily="34" charset="0"/>
                <a:cs typeface="Arial" panose="020B0604020202020204" pitchFamily="34" charset="0"/>
              </a:rPr>
              <a:t>Functions:</a:t>
            </a:r>
          </a:p>
          <a:p>
            <a:pPr marL="566928" indent="-457200">
              <a:lnSpc>
                <a:spcPct val="150000"/>
              </a:lnSpc>
              <a:spcBef>
                <a:spcPts val="1200"/>
              </a:spcBef>
              <a:buSzPct val="100000"/>
              <a:buFont typeface="+mj-lt"/>
              <a:buAutoNum type="arabicPeriod"/>
            </a:pPr>
            <a:r>
              <a:rPr lang="en-US" sz="2200" dirty="0">
                <a:latin typeface="Arial" panose="020B0604020202020204" pitchFamily="34" charset="0"/>
                <a:cs typeface="Arial" panose="020B0604020202020204" pitchFamily="34" charset="0"/>
              </a:rPr>
              <a:t>Download Statements, Payment Advices, and Payment Reminders</a:t>
            </a:r>
          </a:p>
          <a:p>
            <a:pPr marL="566928" indent="-457200">
              <a:lnSpc>
                <a:spcPct val="150000"/>
              </a:lnSpc>
              <a:spcBef>
                <a:spcPts val="1200"/>
              </a:spcBef>
              <a:buSzPct val="100000"/>
              <a:buFont typeface="+mj-lt"/>
              <a:buAutoNum type="arabicPeriod"/>
            </a:pPr>
            <a:r>
              <a:rPr lang="en-US" sz="2200" dirty="0">
                <a:latin typeface="Arial" panose="020B0604020202020204" pitchFamily="34" charset="0"/>
                <a:cs typeface="Arial" panose="020B0604020202020204" pitchFamily="34" charset="0"/>
              </a:rPr>
              <a:t>Check your current outstanding balance and payment due dates</a:t>
            </a:r>
          </a:p>
          <a:p>
            <a:pPr marL="566928" indent="-457200">
              <a:lnSpc>
                <a:spcPct val="150000"/>
              </a:lnSpc>
              <a:spcBef>
                <a:spcPts val="1200"/>
              </a:spcBef>
              <a:buSzPct val="100000"/>
              <a:buFont typeface="+mj-lt"/>
              <a:buAutoNum type="arabicPeriod"/>
            </a:pPr>
            <a:r>
              <a:rPr lang="en-US" sz="2200" dirty="0">
                <a:latin typeface="Arial" panose="020B0604020202020204" pitchFamily="34" charset="0"/>
                <a:cs typeface="Arial" panose="020B0604020202020204" pitchFamily="34" charset="0"/>
              </a:rPr>
              <a:t>View detailed payment records</a:t>
            </a:r>
          </a:p>
          <a:p>
            <a:pPr marL="109728" indent="0">
              <a:lnSpc>
                <a:spcPct val="150000"/>
              </a:lnSpc>
              <a:spcBef>
                <a:spcPts val="1200"/>
              </a:spcBef>
              <a:buSzPct val="10000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001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0DFD890-B90D-4CB5-9DD6-13E12899B3F9}"/>
              </a:ext>
            </a:extLst>
          </p:cNvPr>
          <p:cNvSpPr txBox="1">
            <a:spLocks/>
          </p:cNvSpPr>
          <p:nvPr/>
        </p:nvSpPr>
        <p:spPr>
          <a:xfrm>
            <a:off x="214544" y="360121"/>
            <a:ext cx="8229600" cy="63976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u="sng" dirty="0">
                <a:solidFill>
                  <a:srgbClr val="7030A0"/>
                </a:solidFill>
                <a:latin typeface="Arial" panose="020B0604020202020204" pitchFamily="34" charset="0"/>
                <a:cs typeface="Arial" panose="020B0604020202020204" pitchFamily="34" charset="0"/>
              </a:rPr>
              <a:t>Enquiries</a:t>
            </a:r>
          </a:p>
        </p:txBody>
      </p:sp>
      <p:graphicFrame>
        <p:nvGraphicFramePr>
          <p:cNvPr id="4" name="Table 3">
            <a:extLst>
              <a:ext uri="{FF2B5EF4-FFF2-40B4-BE49-F238E27FC236}">
                <a16:creationId xmlns:a16="http://schemas.microsoft.com/office/drawing/2014/main" id="{0C65F9BE-2A3C-494A-B4FD-0EA69F310B6B}"/>
              </a:ext>
            </a:extLst>
          </p:cNvPr>
          <p:cNvGraphicFramePr>
            <a:graphicFrameLocks noGrp="1"/>
          </p:cNvGraphicFramePr>
          <p:nvPr>
            <p:extLst>
              <p:ext uri="{D42A27DB-BD31-4B8C-83A1-F6EECF244321}">
                <p14:modId xmlns:p14="http://schemas.microsoft.com/office/powerpoint/2010/main" val="3154980064"/>
              </p:ext>
            </p:extLst>
          </p:nvPr>
        </p:nvGraphicFramePr>
        <p:xfrm>
          <a:off x="820074" y="990904"/>
          <a:ext cx="8803319" cy="5133613"/>
        </p:xfrm>
        <a:graphic>
          <a:graphicData uri="http://schemas.openxmlformats.org/drawingml/2006/table">
            <a:tbl>
              <a:tblPr firstRow="1" bandRow="1">
                <a:tableStyleId>{5C22544A-7EE6-4342-B048-85BDC9FD1C3A}</a:tableStyleId>
              </a:tblPr>
              <a:tblGrid>
                <a:gridCol w="2962656">
                  <a:extLst>
                    <a:ext uri="{9D8B030D-6E8A-4147-A177-3AD203B41FA5}">
                      <a16:colId xmlns:a16="http://schemas.microsoft.com/office/drawing/2014/main" val="20000"/>
                    </a:ext>
                  </a:extLst>
                </a:gridCol>
                <a:gridCol w="5840663">
                  <a:extLst>
                    <a:ext uri="{9D8B030D-6E8A-4147-A177-3AD203B41FA5}">
                      <a16:colId xmlns:a16="http://schemas.microsoft.com/office/drawing/2014/main" val="20001"/>
                    </a:ext>
                  </a:extLst>
                </a:gridCol>
              </a:tblGrid>
              <a:tr h="782992">
                <a:tc>
                  <a:txBody>
                    <a:bodyPr/>
                    <a:lstStyle/>
                    <a:p>
                      <a:pPr algn="l"/>
                      <a:r>
                        <a:rPr lang="en-US" sz="2400" b="0" dirty="0">
                          <a:solidFill>
                            <a:schemeClr val="tx1"/>
                          </a:solidFill>
                          <a:latin typeface="Arial" panose="020B0604020202020204" pitchFamily="34" charset="0"/>
                          <a:cs typeface="Arial" panose="020B0604020202020204" pitchFamily="34" charset="0"/>
                        </a:rPr>
                        <a:t>Hotline</a:t>
                      </a:r>
                    </a:p>
                  </a:txBody>
                  <a:tcPr>
                    <a:solidFill>
                      <a:schemeClr val="accent3">
                        <a:lumMod val="20000"/>
                        <a:lumOff val="80000"/>
                      </a:schemeClr>
                    </a:solidFill>
                  </a:tcPr>
                </a:tc>
                <a:tc>
                  <a:txBody>
                    <a:bodyPr/>
                    <a:lstStyle/>
                    <a:p>
                      <a:pPr algn="l"/>
                      <a:r>
                        <a:rPr lang="en-US" sz="2400" b="0" dirty="0">
                          <a:solidFill>
                            <a:schemeClr val="tx1"/>
                          </a:solidFill>
                          <a:latin typeface="Arial" panose="020B0604020202020204" pitchFamily="34" charset="0"/>
                          <a:cs typeface="Arial" panose="020B0604020202020204" pitchFamily="34" charset="0"/>
                        </a:rPr>
                        <a:t>3468 6638</a:t>
                      </a:r>
                    </a:p>
                  </a:txBody>
                  <a:tcPr>
                    <a:solidFill>
                      <a:schemeClr val="accent3">
                        <a:lumMod val="20000"/>
                        <a:lumOff val="80000"/>
                      </a:schemeClr>
                    </a:solidFill>
                  </a:tcPr>
                </a:tc>
                <a:extLst>
                  <a:ext uri="{0D108BD9-81ED-4DB2-BD59-A6C34878D82A}">
                    <a16:rowId xmlns:a16="http://schemas.microsoft.com/office/drawing/2014/main" val="10000"/>
                  </a:ext>
                </a:extLst>
              </a:tr>
              <a:tr h="1683801">
                <a:tc>
                  <a:txBody>
                    <a:bodyPr/>
                    <a:lstStyle/>
                    <a:p>
                      <a:pPr algn="l"/>
                      <a:r>
                        <a:rPr lang="en-US" sz="2400" b="0" dirty="0">
                          <a:solidFill>
                            <a:schemeClr val="tx1"/>
                          </a:solidFill>
                          <a:latin typeface="Arial" panose="020B0604020202020204" pitchFamily="34" charset="0"/>
                          <a:cs typeface="Arial" panose="020B0604020202020204" pitchFamily="34" charset="0"/>
                        </a:rPr>
                        <a:t>FO Counter</a:t>
                      </a:r>
                    </a:p>
                  </a:txBody>
                  <a:tcPr>
                    <a:solidFill>
                      <a:schemeClr val="accent3">
                        <a:lumMod val="40000"/>
                        <a:lumOff val="60000"/>
                      </a:schemeClr>
                    </a:solidFill>
                  </a:tcPr>
                </a:tc>
                <a:tc>
                  <a:txBody>
                    <a:bodyPr/>
                    <a:lstStyle/>
                    <a:p>
                      <a:pPr algn="l"/>
                      <a:r>
                        <a:rPr lang="en-US" sz="2400" b="0" dirty="0">
                          <a:solidFill>
                            <a:schemeClr val="tx1"/>
                          </a:solidFill>
                          <a:latin typeface="Arial" panose="020B0604020202020204" pitchFamily="34" charset="0"/>
                          <a:cs typeface="Arial" panose="020B0604020202020204" pitchFamily="34" charset="0"/>
                        </a:rPr>
                        <a:t>10/F, </a:t>
                      </a:r>
                      <a:r>
                        <a:rPr lang="en-GB" sz="2400" b="0" dirty="0">
                          <a:solidFill>
                            <a:schemeClr val="tx1"/>
                          </a:solidFill>
                          <a:latin typeface="Arial" panose="020B0604020202020204" pitchFamily="34" charset="0"/>
                          <a:cs typeface="Arial" panose="020B0604020202020204" pitchFamily="34" charset="0"/>
                        </a:rPr>
                        <a:t>Cheung Kung Hai Memorial Building</a:t>
                      </a:r>
                      <a:r>
                        <a:rPr lang="en-US" sz="2400" b="0" dirty="0">
                          <a:solidFill>
                            <a:schemeClr val="tx1"/>
                          </a:solidFill>
                          <a:latin typeface="Arial" panose="020B0604020202020204" pitchFamily="34" charset="0"/>
                          <a:cs typeface="Arial" panose="020B0604020202020204" pitchFamily="34" charset="0"/>
                        </a:rPr>
                        <a:t>, </a:t>
                      </a:r>
                    </a:p>
                    <a:p>
                      <a:pPr algn="l"/>
                      <a:r>
                        <a:rPr lang="en-US" sz="2400" b="0" dirty="0">
                          <a:solidFill>
                            <a:schemeClr val="tx1"/>
                          </a:solidFill>
                          <a:latin typeface="Arial" panose="020B0604020202020204" pitchFamily="34" charset="0"/>
                          <a:cs typeface="Arial" panose="020B0604020202020204" pitchFamily="34" charset="0"/>
                        </a:rPr>
                        <a:t>Mong Kok Campus</a:t>
                      </a:r>
                    </a:p>
                  </a:txBody>
                  <a:tcPr>
                    <a:solidFill>
                      <a:schemeClr val="accent3">
                        <a:lumMod val="40000"/>
                        <a:lumOff val="60000"/>
                      </a:schemeClr>
                    </a:solidFill>
                  </a:tcPr>
                </a:tc>
                <a:extLst>
                  <a:ext uri="{0D108BD9-81ED-4DB2-BD59-A6C34878D82A}">
                    <a16:rowId xmlns:a16="http://schemas.microsoft.com/office/drawing/2014/main" val="10001"/>
                  </a:ext>
                </a:extLst>
              </a:tr>
              <a:tr h="935446">
                <a:tc>
                  <a:txBody>
                    <a:bodyPr/>
                    <a:lstStyle/>
                    <a:p>
                      <a:pPr algn="l"/>
                      <a:r>
                        <a:rPr lang="en-US" sz="2400" b="0" dirty="0">
                          <a:solidFill>
                            <a:schemeClr val="tx1"/>
                          </a:solidFill>
                          <a:latin typeface="Arial" panose="020B0604020202020204" pitchFamily="34" charset="0"/>
                          <a:cs typeface="Arial" panose="020B0604020202020204" pitchFamily="34" charset="0"/>
                        </a:rPr>
                        <a:t>Email</a:t>
                      </a:r>
                      <a:r>
                        <a:rPr lang="en-US" sz="2400" b="0" baseline="0" dirty="0">
                          <a:solidFill>
                            <a:schemeClr val="tx1"/>
                          </a:solidFill>
                          <a:latin typeface="Arial" panose="020B0604020202020204" pitchFamily="34" charset="0"/>
                          <a:cs typeface="Arial" panose="020B0604020202020204" pitchFamily="34" charset="0"/>
                        </a:rPr>
                        <a:t> address</a:t>
                      </a:r>
                      <a:endParaRPr lang="en-US" sz="2400" b="0" dirty="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pPr algn="l"/>
                      <a:r>
                        <a:rPr lang="en-US" sz="2400" b="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fo@twc.edu.hk</a:t>
                      </a:r>
                      <a:endParaRPr lang="en-US" sz="2400" b="0" dirty="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10002"/>
                  </a:ext>
                </a:extLst>
              </a:tr>
              <a:tr h="1731374">
                <a:tc>
                  <a:txBody>
                    <a:bodyPr/>
                    <a:lstStyle/>
                    <a:p>
                      <a:pPr algn="l"/>
                      <a:r>
                        <a:rPr lang="en-US" sz="2400" b="0" dirty="0">
                          <a:solidFill>
                            <a:schemeClr val="tx1"/>
                          </a:solidFill>
                          <a:latin typeface="Arial" panose="020B0604020202020204" pitchFamily="34" charset="0"/>
                          <a:cs typeface="Arial" panose="020B0604020202020204" pitchFamily="34" charset="0"/>
                        </a:rPr>
                        <a:t>Service hours</a:t>
                      </a:r>
                    </a:p>
                  </a:txBody>
                  <a:tcPr>
                    <a:solidFill>
                      <a:schemeClr val="accent3">
                        <a:lumMod val="40000"/>
                        <a:lumOff val="60000"/>
                      </a:schemeClr>
                    </a:solidFill>
                  </a:tcPr>
                </a:tc>
                <a:tc>
                  <a:txBody>
                    <a:bodyPr/>
                    <a:lstStyle/>
                    <a:p>
                      <a:pPr algn="l"/>
                      <a:r>
                        <a:rPr kumimoji="0" lang="en-US" sz="2400" kern="1200" dirty="0">
                          <a:solidFill>
                            <a:schemeClr val="dk1"/>
                          </a:solidFill>
                          <a:effectLst/>
                          <a:latin typeface="Arial" panose="020B0604020202020204" pitchFamily="34" charset="0"/>
                          <a:ea typeface="+mn-ea"/>
                          <a:cs typeface="Arial" panose="020B0604020202020204" pitchFamily="34" charset="0"/>
                        </a:rPr>
                        <a:t>9:00 am – 5:30 pm, Monday – Friday</a:t>
                      </a:r>
                    </a:p>
                    <a:p>
                      <a:pPr algn="l"/>
                      <a:r>
                        <a:rPr kumimoji="0" lang="en-US" sz="2400" kern="1200" dirty="0">
                          <a:solidFill>
                            <a:schemeClr val="dk1"/>
                          </a:solidFill>
                          <a:effectLst/>
                          <a:latin typeface="Arial" panose="020B0604020202020204" pitchFamily="34" charset="0"/>
                          <a:ea typeface="+mn-ea"/>
                          <a:cs typeface="Arial" panose="020B0604020202020204" pitchFamily="34" charset="0"/>
                        </a:rPr>
                        <a:t>Closed on Saturdays, Sundays and public holidays</a:t>
                      </a:r>
                      <a:endParaRPr lang="en-US" sz="2400" b="0" dirty="0">
                        <a:solidFill>
                          <a:schemeClr val="tx1"/>
                        </a:solidFill>
                        <a:latin typeface="Arial" panose="020B0604020202020204" pitchFamily="34" charset="0"/>
                        <a:cs typeface="Arial" panose="020B0604020202020204" pitchFamily="34" charset="0"/>
                      </a:endParaRPr>
                    </a:p>
                  </a:txBody>
                  <a:tcPr>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98617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Type xmlns="88dabf45-6eeb-4222-8660-14ae48e0e0d9"/>
    <Display xmlns="88dabf45-6eeb-4222-8660-14ae48e0e0d9">false</Display>
  </documentManagement>
</p:properties>
</file>

<file path=customXml/item3.xml><?xml version="1.0" encoding="utf-8"?>
<ct:contentTypeSchema xmlns:ct="http://schemas.microsoft.com/office/2006/metadata/contentType" xmlns:ma="http://schemas.microsoft.com/office/2006/metadata/properties/metaAttributes" ct:_="" ma:_="" ma:contentTypeName="文件" ma:contentTypeID="0x0101007E92576539C71A4B866893F2D433EAFC" ma:contentTypeVersion="3" ma:contentTypeDescription="建立新的文件。" ma:contentTypeScope="" ma:versionID="fcfe2ed0a6031bdcf753ef56e95548ac">
  <xsd:schema xmlns:xsd="http://www.w3.org/2001/XMLSchema" xmlns:xs="http://www.w3.org/2001/XMLSchema" xmlns:p="http://schemas.microsoft.com/office/2006/metadata/properties" xmlns:ns2="88dabf45-6eeb-4222-8660-14ae48e0e0d9" targetNamespace="http://schemas.microsoft.com/office/2006/metadata/properties" ma:root="true" ma:fieldsID="bb18d4297a64fff215b10365d483749e" ns2:_="">
    <xsd:import namespace="88dabf45-6eeb-4222-8660-14ae48e0e0d9"/>
    <xsd:element name="properties">
      <xsd:complexType>
        <xsd:sequence>
          <xsd:element name="documentManagement">
            <xsd:complexType>
              <xsd:all>
                <xsd:element ref="ns2:Information_x0020_Type"/>
                <xsd:element ref="ns2:Disp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dabf45-6eeb-4222-8660-14ae48e0e0d9" elementFormDefault="qualified">
    <xsd:import namespace="http://schemas.microsoft.com/office/2006/documentManagement/types"/>
    <xsd:import namespace="http://schemas.microsoft.com/office/infopath/2007/PartnerControls"/>
    <xsd:element name="Information_x0020_Type" ma:index="8" ma:displayName="Information Type" ma:description="Policies and Guidelines&#10;Forms and Templates&#10;Meeting Agenda and Minutes&#10;Reports and Records&#10;Others" ma:format="Dropdown" ma:internalName="Information_x0020_Type">
      <xsd:simpleType>
        <xsd:restriction base="dms:Choice">
          <xsd:enumeration value="Policies and Guidelines"/>
          <xsd:enumeration value="Forms and Templates"/>
          <xsd:enumeration value="Meeting Agenda and Minutes"/>
          <xsd:enumeration value="Reports and Records"/>
          <xsd:enumeration value="Others"/>
        </xsd:restriction>
      </xsd:simpleType>
    </xsd:element>
    <xsd:element name="Display" ma:index="10" nillable="true" ma:displayName="Display" ma:default="0" ma:internalName="Display">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ma:index="9" ma:displayName="主旨"/>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7D4942-3CE3-42BC-B0A0-A0D7744DC28A}">
  <ds:schemaRefs>
    <ds:schemaRef ds:uri="http://schemas.microsoft.com/sharepoint/v3/contenttype/forms"/>
  </ds:schemaRefs>
</ds:datastoreItem>
</file>

<file path=customXml/itemProps2.xml><?xml version="1.0" encoding="utf-8"?>
<ds:datastoreItem xmlns:ds="http://schemas.openxmlformats.org/officeDocument/2006/customXml" ds:itemID="{D52C95B9-6188-4E21-B861-0A7AECCB736F}">
  <ds:schemaRefs>
    <ds:schemaRef ds:uri="http://schemas.microsoft.com/office/2006/metadata/properties"/>
    <ds:schemaRef ds:uri="http://schemas.microsoft.com/office/infopath/2007/PartnerControls"/>
    <ds:schemaRef ds:uri="88dabf45-6eeb-4222-8660-14ae48e0e0d9"/>
  </ds:schemaRefs>
</ds:datastoreItem>
</file>

<file path=customXml/itemProps3.xml><?xml version="1.0" encoding="utf-8"?>
<ds:datastoreItem xmlns:ds="http://schemas.openxmlformats.org/officeDocument/2006/customXml" ds:itemID="{BAEE9A25-3B33-4CB9-A387-3C822D41E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dabf45-6eeb-4222-8660-14ae48e0e0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240</TotalTime>
  <Words>442</Words>
  <Application>Microsoft Office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RAVS7 Siu</dc:creator>
  <cp:lastModifiedBy>Kenneth LAM (FO)</cp:lastModifiedBy>
  <cp:revision>16</cp:revision>
  <cp:lastPrinted>2021-02-09T09:52:57Z</cp:lastPrinted>
  <dcterms:created xsi:type="dcterms:W3CDTF">2020-12-21T00:44:49Z</dcterms:created>
  <dcterms:modified xsi:type="dcterms:W3CDTF">2025-08-20T12:36:49Z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0x0101007E92576539C71A4B866893F2D433EAFC</vt:lpwstr>
  </property>
</Properties>
</file>