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8"/>
  </p:notesMasterIdLst>
  <p:sldIdLst>
    <p:sldId id="256" r:id="rId5"/>
    <p:sldId id="262" r:id="rId6"/>
    <p:sldId id="257" r:id="rId7"/>
    <p:sldId id="265" r:id="rId8"/>
    <p:sldId id="264" r:id="rId9"/>
    <p:sldId id="365" r:id="rId10"/>
    <p:sldId id="266" r:id="rId11"/>
    <p:sldId id="364" r:id="rId12"/>
    <p:sldId id="263" r:id="rId13"/>
    <p:sldId id="267" r:id="rId14"/>
    <p:sldId id="268" r:id="rId15"/>
    <p:sldId id="352" r:id="rId16"/>
    <p:sldId id="353" r:id="rId17"/>
    <p:sldId id="354" r:id="rId18"/>
    <p:sldId id="373" r:id="rId19"/>
    <p:sldId id="355" r:id="rId20"/>
    <p:sldId id="377" r:id="rId21"/>
    <p:sldId id="362" r:id="rId22"/>
    <p:sldId id="357" r:id="rId23"/>
    <p:sldId id="358" r:id="rId24"/>
    <p:sldId id="374" r:id="rId25"/>
    <p:sldId id="375" r:id="rId26"/>
    <p:sldId id="270" r:id="rId27"/>
    <p:sldId id="327" r:id="rId28"/>
    <p:sldId id="360" r:id="rId29"/>
    <p:sldId id="361" r:id="rId30"/>
    <p:sldId id="376" r:id="rId31"/>
    <p:sldId id="347" r:id="rId32"/>
    <p:sldId id="349" r:id="rId33"/>
    <p:sldId id="359" r:id="rId34"/>
    <p:sldId id="348" r:id="rId35"/>
    <p:sldId id="351" r:id="rId36"/>
    <p:sldId id="25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45C91-588D-037C-74D9-0F60835C606C}" v="14" dt="2025-08-11T07:02:17.2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45BE8-5FB5-4F73-A76C-67D9CFF82F58}" type="datetimeFigureOut">
              <a:rPr lang="en-HK" smtClean="0"/>
              <a:t>13/8/2025</a:t>
            </a:fld>
            <a:endParaRPr lang="en-H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46F9C-A5DA-4D00-8477-3CC3FF5CE256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59893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6F9C-A5DA-4D00-8477-3CC3FF5CE256}" type="slidenum">
              <a:rPr lang="en-HK" smtClean="0"/>
              <a:t>1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744727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6F9C-A5DA-4D00-8477-3CC3FF5CE256}" type="slidenum">
              <a:rPr lang="en-HK" smtClean="0"/>
              <a:t>31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68088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6F9C-A5DA-4D00-8477-3CC3FF5CE256}" type="slidenum">
              <a:rPr lang="en-HK" smtClean="0"/>
              <a:t>3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28733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6F9C-A5DA-4D00-8477-3CC3FF5CE256}" type="slidenum">
              <a:rPr lang="en-HK" smtClean="0"/>
              <a:t>6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617802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6F9C-A5DA-4D00-8477-3CC3FF5CE256}" type="slidenum">
              <a:rPr lang="en-HK" smtClean="0"/>
              <a:t>12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35894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6F9C-A5DA-4D00-8477-3CC3FF5CE256}" type="slidenum">
              <a:rPr lang="en-HK" smtClean="0"/>
              <a:t>13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979497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2A15C-20FF-4A28-9139-F5AE7BC8417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8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2A15C-20FF-4A28-9139-F5AE7BC841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9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2A15C-20FF-4A28-9139-F5AE7BC8417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843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2A15C-20FF-4A28-9139-F5AE7BC8417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7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A701-0D42-5740-11F1-0CEE29382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93225-565A-26D8-CD05-16726F7B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92966-A6CC-8238-53B7-7A778EB15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ED26-0018-4CB6-ACB7-1A55D3A0D0F7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012E-0CE8-8231-132B-3CF500DF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A6A51-6C3F-A64B-40B3-90C2DC45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0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C0E2-622A-F381-75D1-9E066053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47644-1EFA-7A0C-A68D-4A221A273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9A023-755D-0592-0A52-93828532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1632-D821-45C5-ADF2-49FBF281FDD9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E67E0-DFCC-1231-30CF-A08CEE4E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80F78-EAD0-D6ED-0532-93207988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3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845BE9-F377-ADAC-052E-127A4F4C4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422400"/>
            <a:ext cx="2628900" cy="4754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BD8DF-C90A-EE41-B09B-279F8B4EC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22400"/>
            <a:ext cx="7734300" cy="4754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02B8F-2F83-2C3D-4E3A-D08AB07D4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8135-0E73-4845-8BCE-51EA7538A14A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B58D5-A591-078F-4AF0-7851DC92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D4A74-55BE-6204-13FA-1544E351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67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728371D-A81D-E842-835F-2766BEEE5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BEC14EC-7569-F54A-BEA6-A346FAD82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533"/>
          <a:stretch/>
        </p:blipFill>
        <p:spPr>
          <a:xfrm>
            <a:off x="261144" y="200024"/>
            <a:ext cx="2024856" cy="5936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C94DDF-AE82-BD4A-ABD2-07EFA307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448" y="1227816"/>
            <a:ext cx="10515600" cy="7113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5EF5C4-1804-174F-B6A0-986B58A6D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8" y="2112758"/>
            <a:ext cx="10515600" cy="4351104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F5AFF-32E1-155B-0363-7AA32493E2AE}"/>
              </a:ext>
            </a:extLst>
          </p:cNvPr>
          <p:cNvSpPr txBox="1"/>
          <p:nvPr userDrawn="1"/>
        </p:nvSpPr>
        <p:spPr>
          <a:xfrm>
            <a:off x="11654283" y="6498415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A9E6007-E34F-4235-A7BE-FD5FF0D1A2C4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HK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29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0B75472-DB53-6C48-8F72-A5CCA16C5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7D1C657-A593-6747-BC9E-79BB834E3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895"/>
          <a:stretch/>
        </p:blipFill>
        <p:spPr>
          <a:xfrm>
            <a:off x="261144" y="200024"/>
            <a:ext cx="2007603" cy="5936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488BAA-D363-F34B-BCF9-C8810BC9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5D0506-9C49-4D47-A2C9-E3CE0288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82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B9C8-2C79-94EF-90C5-21941725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80442-5769-110E-9F7D-A958C6ACE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5CDFB-8A00-E43D-13ED-2EEA1410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8215-4789-45F5-BD94-A787C149E6F1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CAD83-814B-94EE-B179-03D3B44F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FAEA0-1317-8106-1481-23133A24B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E9517-73AB-B0C2-B24D-040DD312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5D825-4C7E-7F6C-09DF-DAE05C324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8F0F3-3452-A40C-86A5-D76A46D96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3DA68-C65B-4FC3-8A59-FBFE7E094F3C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5707E-F02D-7CCF-9935-247FEFEF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D9DDB-1527-43CA-6408-72601857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0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56AD-680F-C9A7-3257-7F1B51F5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A59C6-B7C2-5FCD-EBB6-777E3CCFD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6327"/>
            <a:ext cx="5181600" cy="3350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6FB8B-1C27-72D0-961A-4DD8E7BBE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26327"/>
            <a:ext cx="5181600" cy="3350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CF597-B648-0FC5-7761-22D0510A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121F-3975-41E8-8836-FF479B6946FB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5EE50-5C34-2F7C-C362-C4F2D1B4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1048E-3C31-2449-3564-4C228131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64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0BAC-F365-2814-D864-62817B36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33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2D2EA-992B-901B-2943-33731DC3F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375" y="285035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62895-2D2A-7671-426F-DC1D027E1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768727"/>
            <a:ext cx="5157787" cy="24209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053DC-55BF-8F3F-6E0B-7FE37F4A7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28563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D9827-7211-FBB3-672F-31F4656383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768727"/>
            <a:ext cx="5183188" cy="24209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7FAB4-E66D-0F76-9C1D-748193B5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5C8C-3487-4459-A996-04E0C71D3749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8C80DE-A144-B459-9564-9C453DCF8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4EE70-6BB1-E5CC-E1AC-BC68C3A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7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F807-CC5C-C553-32FC-EC22DFF2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2439D-B8B7-A0B1-B097-EB05C6C6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93F2-FFF7-4173-9E67-FFC3186DC47A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8D692-0901-444A-B853-F726D0C8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A6F83-132B-0F18-67DC-0EBED604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3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85A0F-ED71-013B-C952-1E6CE576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8931-6617-4D2A-B0B7-F5B01F804832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671CC7-6F02-0817-175C-05F1B3E9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84157-8CE2-322A-50AC-4B64DA7E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801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CE05-4DBD-9B89-1EBE-ACF0557C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5454"/>
            <a:ext cx="3932237" cy="67194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69DA0-CD9A-BBED-BAF0-9A65C31BF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85454"/>
            <a:ext cx="6172200" cy="44755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848D1-2B76-7C94-A934-9D6BFA1A5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F668C-6BC3-8D13-D094-3E0D1B31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9104-0EBD-48A4-98FF-DE50091966BE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E0E08-04A5-8E8C-1CCB-20D93214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32A3D-09B4-D0FD-8D6E-22724AF5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9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92CD-4E09-2B52-AE0B-8C062CB2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6982"/>
            <a:ext cx="3932237" cy="6904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85692-C6B4-F0A7-6A3D-6A0166514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66982"/>
            <a:ext cx="6172200" cy="44940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83AAD-5769-9E37-1427-545F7DB6E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D4E62-72C4-0234-1EC6-A44597CD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35E6-06EC-4D4E-A0B4-7767C464440A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5BC6-BD37-678E-D767-27D9BF91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02928-5EBD-EAF6-11A2-8D600C12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7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134DA-2391-A748-2E3F-968E87A1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9DF58-3EF3-6DDA-CEF3-1508D9F4C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54035"/>
            <a:ext cx="10515600" cy="3322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68E15-7F95-CBEC-2467-3323D15E0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39957A-5B10-4BCE-856A-67638B30DE08}" type="datetime1">
              <a:rPr lang="en-US" smtClean="0"/>
              <a:t>2025-08-13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78EB5-7A89-8911-309B-64F9B5662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3977-F208-D940-F60F-97FDC584C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45714F-7FDF-4868-8FCC-D03D602C3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7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hyperlink" Target="https://www.twc.edu.hk/changepas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blackboard.com/Learn/Instructor/Course_Content/Mobile_Friendly_Courses/Supported_Course_Content_in_Blackboard_App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tso@twc.edu.hk" TargetMode="External"/><Relationship Id="rId2" Type="http://schemas.openxmlformats.org/officeDocument/2006/relationships/hyperlink" Target="https://chatgpt.twc.edu.h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twc.edu.hk/en/Administration_Units/itso/help_and_support/help-wifi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office.com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c.edu.hk/its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c.edu.hk/changepass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c.edu.hk/en/Administration_Units/its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elfservice.twc.edu.hk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wc.edu.hk/its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wc.edu.hk/cloud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c.edu.hk/stu_reset_pwd/" TargetMode="External"/><Relationship Id="rId2" Type="http://schemas.openxmlformats.org/officeDocument/2006/relationships/hyperlink" Target="mailto:itso@twc.edu.h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CE1DF2-4925-6E70-64D3-101E0EE30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084251"/>
            <a:ext cx="9144000" cy="1655762"/>
          </a:xfrm>
        </p:spPr>
        <p:txBody>
          <a:bodyPr/>
          <a:lstStyle/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Information Technology Services Office (ITSO)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BDE506A-703B-1EA0-E229-6A31A71775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263569" y="2209393"/>
            <a:ext cx="9664861" cy="209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lang="en-US" altLang="en-US" sz="7200" dirty="0">
                <a:solidFill>
                  <a:schemeClr val="bg1"/>
                </a:solidFill>
              </a:rPr>
              <a:t>Student Orientation </a:t>
            </a:r>
            <a:br>
              <a:rPr lang="en-US" altLang="en-US" sz="7200" dirty="0">
                <a:solidFill>
                  <a:schemeClr val="bg1"/>
                </a:solidFill>
              </a:rPr>
            </a:br>
            <a:r>
              <a:rPr lang="en-US" altLang="en-US" sz="7200" dirty="0">
                <a:solidFill>
                  <a:schemeClr val="bg1"/>
                </a:solidFill>
              </a:rPr>
              <a:t>2025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A8099C-1C62-C3CA-D98F-2C1A364F6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165" y="4785852"/>
            <a:ext cx="5291667" cy="10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21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700E53-90AF-D00C-7F17-1D6BF1B10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75" y="2696845"/>
            <a:ext cx="7819232" cy="3714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Get the Latest Information from TWC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5521" y="3860530"/>
            <a:ext cx="3431449" cy="2146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Three commonly used systems can be accessed via the shortcuts here:</a:t>
            </a:r>
          </a:p>
          <a:p>
            <a:pPr marL="457200" lvl="1" indent="-233363"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Outlook webmail</a:t>
            </a:r>
          </a:p>
          <a:p>
            <a:pPr marL="457200" lvl="1" indent="-233363"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Blackboard Learn</a:t>
            </a:r>
          </a:p>
          <a:p>
            <a:pPr marL="457200" lvl="1" indent="-233363"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PowerCampus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9AFBC75-DCCB-4515-868F-912BACFB87C7}"/>
              </a:ext>
            </a:extLst>
          </p:cNvPr>
          <p:cNvSpPr/>
          <p:nvPr/>
        </p:nvSpPr>
        <p:spPr>
          <a:xfrm>
            <a:off x="8435521" y="2534967"/>
            <a:ext cx="3539049" cy="815925"/>
          </a:xfrm>
          <a:prstGeom prst="wedgeRoundRectCallout">
            <a:avLst>
              <a:gd name="adj1" fmla="val -60122"/>
              <a:gd name="adj2" fmla="val -1872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2D92CD-A3CA-C9BF-6F48-207D4AB0C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626" y="2696846"/>
            <a:ext cx="3172838" cy="43143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35CA4F-6DC8-5DFF-A7DD-0F7E40CD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55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12E1-EA1D-0244-94BC-EEF49072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Teaching &amp;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C1595-C0F5-E7F6-99DC-8C62390F5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1C9DD-9EAD-2E34-B614-3872D8D4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7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B425CB2-9094-4CF3-A16A-AE7C45F79927}"/>
              </a:ext>
            </a:extLst>
          </p:cNvPr>
          <p:cNvSpPr/>
          <p:nvPr/>
        </p:nvSpPr>
        <p:spPr>
          <a:xfrm>
            <a:off x="3295060" y="1736948"/>
            <a:ext cx="2696249" cy="46515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3A4669-AEE8-479C-B712-9A601F4DA5D3}"/>
              </a:ext>
            </a:extLst>
          </p:cNvPr>
          <p:cNvSpPr/>
          <p:nvPr/>
        </p:nvSpPr>
        <p:spPr>
          <a:xfrm>
            <a:off x="6169551" y="1736951"/>
            <a:ext cx="2696249" cy="46515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75CC6D-CC74-479E-9A2C-909B8D33EF61}"/>
              </a:ext>
            </a:extLst>
          </p:cNvPr>
          <p:cNvSpPr/>
          <p:nvPr/>
        </p:nvSpPr>
        <p:spPr>
          <a:xfrm>
            <a:off x="9011709" y="1736949"/>
            <a:ext cx="2696249" cy="4651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0E24C-2314-43E1-9C72-BC9F31816C2C}"/>
              </a:ext>
            </a:extLst>
          </p:cNvPr>
          <p:cNvSpPr/>
          <p:nvPr/>
        </p:nvSpPr>
        <p:spPr>
          <a:xfrm>
            <a:off x="438717" y="1736949"/>
            <a:ext cx="2696249" cy="4651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D533CB78-C907-4CA0-B603-7D25D112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76" y="2233747"/>
            <a:ext cx="2192210" cy="678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0674F-0970-4DC9-9E35-A03C0A119B08}"/>
              </a:ext>
            </a:extLst>
          </p:cNvPr>
          <p:cNvSpPr txBox="1"/>
          <p:nvPr/>
        </p:nvSpPr>
        <p:spPr>
          <a:xfrm>
            <a:off x="659957" y="3279919"/>
            <a:ext cx="2287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Learning Management System (LMS)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Web-based course-management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deliver teaching materials and activities to complement face-to-face or online teaching.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15C2D-11EE-4C4D-9339-0F5BE14E653B}"/>
              </a:ext>
            </a:extLst>
          </p:cNvPr>
          <p:cNvSpPr txBox="1"/>
          <p:nvPr/>
        </p:nvSpPr>
        <p:spPr>
          <a:xfrm>
            <a:off x="3454411" y="3279919"/>
            <a:ext cx="2398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b="1" dirty="0"/>
              <a:t>Video Platform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Lecture / Class Capture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College Seminar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Share videos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63992-8C20-4806-B8D1-1DC0F4775EFE}"/>
              </a:ext>
            </a:extLst>
          </p:cNvPr>
          <p:cNvSpPr txBox="1"/>
          <p:nvPr/>
        </p:nvSpPr>
        <p:spPr>
          <a:xfrm>
            <a:off x="6319960" y="3279919"/>
            <a:ext cx="24003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b="1" dirty="0"/>
              <a:t>Plagiarism Checking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Solution for academic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Similarity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/>
              <a:t>For assignment, test or exam submission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99B90-2146-40A3-8F83-2ED400EDADA6}"/>
              </a:ext>
            </a:extLst>
          </p:cNvPr>
          <p:cNvSpPr txBox="1"/>
          <p:nvPr/>
        </p:nvSpPr>
        <p:spPr>
          <a:xfrm>
            <a:off x="9188630" y="3279919"/>
            <a:ext cx="24469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b="1" dirty="0"/>
              <a:t>Real-time Online Teaching Tool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Virtual Classroom / College Seminar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Engage and interact between teachers and students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Session recording feature for teachers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Run in browsers or Zoom desktop app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16C036B-9521-424A-A28F-A2914966C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1026" y="2122948"/>
            <a:ext cx="2330890" cy="582722"/>
          </a:xfrm>
          <a:prstGeom prst="rect">
            <a:avLst/>
          </a:prstGeom>
        </p:spPr>
      </p:pic>
      <p:pic>
        <p:nvPicPr>
          <p:cNvPr id="3" name="Picture 2" descr="A blue and black text&#10;&#10;Description automatically generated">
            <a:extLst>
              <a:ext uri="{FF2B5EF4-FFF2-40B4-BE49-F238E27FC236}">
                <a16:creationId xmlns:a16="http://schemas.microsoft.com/office/drawing/2014/main" id="{A48A3BE3-B912-CF09-F8F9-4C433841A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793" y="2122948"/>
            <a:ext cx="2001908" cy="605706"/>
          </a:xfrm>
          <a:prstGeom prst="rect">
            <a:avLst/>
          </a:prstGeom>
        </p:spPr>
      </p:pic>
      <p:pic>
        <p:nvPicPr>
          <p:cNvPr id="10" name="Picture 9" descr="A group of blue circles&#10;&#10;AI-generated content may be incorrect.">
            <a:extLst>
              <a:ext uri="{FF2B5EF4-FFF2-40B4-BE49-F238E27FC236}">
                <a16:creationId xmlns:a16="http://schemas.microsoft.com/office/drawing/2014/main" id="{37489647-88C2-87F3-E581-6336A975D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777" y="2233747"/>
            <a:ext cx="1722823" cy="39155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8FF1EF8-851F-CF66-9170-7DFCF8CA5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7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26F090-C318-4688-98F7-D5A1E6DCB369}"/>
              </a:ext>
            </a:extLst>
          </p:cNvPr>
          <p:cNvSpPr/>
          <p:nvPr/>
        </p:nvSpPr>
        <p:spPr>
          <a:xfrm>
            <a:off x="337952" y="1401417"/>
            <a:ext cx="4621695" cy="1246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D533CB78-C907-4CA0-B603-7D25D112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13" y="1565510"/>
            <a:ext cx="3282783" cy="101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1B107-9089-4D21-8A52-3A92F9A58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692" y="3215000"/>
            <a:ext cx="2025903" cy="571727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3785E81-E8E4-44B9-BA5D-1A1C902CC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629" y="3894883"/>
            <a:ext cx="2722028" cy="1201616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EA6758-3E5C-4802-A4E0-65C58D54507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49" y="1110540"/>
            <a:ext cx="5591657" cy="535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149D8-3FB6-42C7-8412-50F741160193}"/>
              </a:ext>
            </a:extLst>
          </p:cNvPr>
          <p:cNvSpPr txBox="1"/>
          <p:nvPr/>
        </p:nvSpPr>
        <p:spPr>
          <a:xfrm>
            <a:off x="6236803" y="6230112"/>
            <a:ext cx="5108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7"/>
              </a:rPr>
              <a:t>https://twc.blackboard.com</a:t>
            </a:r>
            <a:endParaRPr lang="en-US" sz="1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66BBC3-1CF2-49AE-91AA-72CF1DFC1A2D}"/>
              </a:ext>
            </a:extLst>
          </p:cNvPr>
          <p:cNvCxnSpPr/>
          <p:nvPr/>
        </p:nvCxnSpPr>
        <p:spPr>
          <a:xfrm>
            <a:off x="1431256" y="2652366"/>
            <a:ext cx="0" cy="294833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809DB6-4441-45FE-851F-04476DB41665}"/>
              </a:ext>
            </a:extLst>
          </p:cNvPr>
          <p:cNvCxnSpPr>
            <a:cxnSpLocks/>
          </p:cNvCxnSpPr>
          <p:nvPr/>
        </p:nvCxnSpPr>
        <p:spPr>
          <a:xfrm>
            <a:off x="1431256" y="3485171"/>
            <a:ext cx="525878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53B9B3-7607-4141-965E-59A8CD6AC91D}"/>
              </a:ext>
            </a:extLst>
          </p:cNvPr>
          <p:cNvCxnSpPr>
            <a:cxnSpLocks/>
          </p:cNvCxnSpPr>
          <p:nvPr/>
        </p:nvCxnSpPr>
        <p:spPr>
          <a:xfrm>
            <a:off x="1431256" y="4495691"/>
            <a:ext cx="525878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9FD86E-1B7D-477E-A508-8232425912C3}"/>
              </a:ext>
            </a:extLst>
          </p:cNvPr>
          <p:cNvCxnSpPr>
            <a:cxnSpLocks/>
          </p:cNvCxnSpPr>
          <p:nvPr/>
        </p:nvCxnSpPr>
        <p:spPr>
          <a:xfrm>
            <a:off x="1431256" y="5577348"/>
            <a:ext cx="525878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blue circles&#10;&#10;AI-generated content may be incorrect.">
            <a:extLst>
              <a:ext uri="{FF2B5EF4-FFF2-40B4-BE49-F238E27FC236}">
                <a16:creationId xmlns:a16="http://schemas.microsoft.com/office/drawing/2014/main" id="{971C0767-44D0-F241-15D5-02272FE44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74" y="5394750"/>
            <a:ext cx="1329312" cy="30211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B709065-EE0B-AB0B-0F99-0514B6F5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36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7A8CFD-281A-21B0-51FA-0D52A3023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91" y="1494502"/>
            <a:ext cx="8214308" cy="49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0B25DA-9EE5-447C-BB92-9BB9E04F4B6D}"/>
              </a:ext>
            </a:extLst>
          </p:cNvPr>
          <p:cNvSpPr txBox="1"/>
          <p:nvPr/>
        </p:nvSpPr>
        <p:spPr>
          <a:xfrm>
            <a:off x="342901" y="2876746"/>
            <a:ext cx="30314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Blackboard Learn Main Page</a:t>
            </a:r>
          </a:p>
          <a:p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Enrolled course will be shown under “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Courses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” section.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0F50CF-8F66-430B-9F9F-A13F71B929AF}"/>
              </a:ext>
            </a:extLst>
          </p:cNvPr>
          <p:cNvSpPr/>
          <p:nvPr/>
        </p:nvSpPr>
        <p:spPr>
          <a:xfrm>
            <a:off x="3515424" y="3158621"/>
            <a:ext cx="1523716" cy="2703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2BADE5-BBAC-6CA4-BD84-15B37CD6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931A3C-1921-8ECC-4C24-11D33A5F3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35" y="1520364"/>
            <a:ext cx="8101781" cy="484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0B25DA-9EE5-447C-BB92-9BB9E04F4B6D}"/>
              </a:ext>
            </a:extLst>
          </p:cNvPr>
          <p:cNvSpPr txBox="1"/>
          <p:nvPr/>
        </p:nvSpPr>
        <p:spPr>
          <a:xfrm>
            <a:off x="342901" y="2876746"/>
            <a:ext cx="3031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Enrolled Courses List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3E9593F-0CAC-14A5-E5F4-D9346E44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6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FA42AC-4C39-34EA-B488-0615DD14A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96" y="1500230"/>
            <a:ext cx="8071749" cy="4891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AC87A-42FA-45D2-9101-524A3A220989}"/>
              </a:ext>
            </a:extLst>
          </p:cNvPr>
          <p:cNvSpPr txBox="1"/>
          <p:nvPr/>
        </p:nvSpPr>
        <p:spPr>
          <a:xfrm>
            <a:off x="342901" y="2902873"/>
            <a:ext cx="303143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Course Home Page</a:t>
            </a:r>
          </a:p>
          <a:p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You can find all teaching and learning materials under each course page.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DAA6DF-3410-635E-58BF-5655CEDB8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1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3DCE5-7B14-25DB-F7CD-08067319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E63CFC3-7BF5-CE66-C179-E41D9C54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HK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lackboard Assignment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C6F58-F108-67D2-36E5-6E1BD505934A}"/>
              </a:ext>
            </a:extLst>
          </p:cNvPr>
          <p:cNvSpPr txBox="1"/>
          <p:nvPr/>
        </p:nvSpPr>
        <p:spPr>
          <a:xfrm>
            <a:off x="5693796" y="1729975"/>
            <a:ext cx="600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Keep submission confirmation number and save “Submission received” email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4CAB9F-4390-B131-3934-79AE0C094179}"/>
              </a:ext>
            </a:extLst>
          </p:cNvPr>
          <p:cNvCxnSpPr/>
          <p:nvPr/>
        </p:nvCxnSpPr>
        <p:spPr>
          <a:xfrm>
            <a:off x="5513759" y="1783395"/>
            <a:ext cx="0" cy="5394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40D25-882A-FB7C-C7F3-BF5DC1ECD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36122"/>
            <a:ext cx="3235397" cy="4189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4888FC-B294-E99A-A6AE-14C7A01C7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1"/>
          <a:stretch/>
        </p:blipFill>
        <p:spPr>
          <a:xfrm>
            <a:off x="4546707" y="2536122"/>
            <a:ext cx="7316739" cy="4131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8CCC70-5112-2F6D-7E75-4659815C0560}"/>
              </a:ext>
            </a:extLst>
          </p:cNvPr>
          <p:cNvSpPr/>
          <p:nvPr/>
        </p:nvSpPr>
        <p:spPr>
          <a:xfrm>
            <a:off x="838199" y="5455350"/>
            <a:ext cx="3389671" cy="2703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ACE7C4-4F16-9EEA-B290-D09F714B4A01}"/>
              </a:ext>
            </a:extLst>
          </p:cNvPr>
          <p:cNvSpPr/>
          <p:nvPr/>
        </p:nvSpPr>
        <p:spPr>
          <a:xfrm>
            <a:off x="838199" y="5792111"/>
            <a:ext cx="3389671" cy="3645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1C3E1-8809-A83E-2CDB-1756039D3C1C}"/>
              </a:ext>
            </a:extLst>
          </p:cNvPr>
          <p:cNvSpPr/>
          <p:nvPr/>
        </p:nvSpPr>
        <p:spPr>
          <a:xfrm>
            <a:off x="3283329" y="6234721"/>
            <a:ext cx="942668" cy="4328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DA2F8-A927-891B-9DB5-2214122E350C}"/>
              </a:ext>
            </a:extLst>
          </p:cNvPr>
          <p:cNvSpPr/>
          <p:nvPr/>
        </p:nvSpPr>
        <p:spPr>
          <a:xfrm>
            <a:off x="9202994" y="3126658"/>
            <a:ext cx="1868129" cy="2064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40B5B1E-62BF-E00C-77B5-B947E6FD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80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625888E-9BA7-E35B-4FF4-FE4B4747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Turnitin</a:t>
            </a:r>
            <a:r>
              <a:rPr lang="en-HK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Assignment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87920-09C1-B639-583C-C566FB575A3E}"/>
              </a:ext>
            </a:extLst>
          </p:cNvPr>
          <p:cNvSpPr txBox="1"/>
          <p:nvPr/>
        </p:nvSpPr>
        <p:spPr>
          <a:xfrm>
            <a:off x="5068104" y="1718899"/>
            <a:ext cx="654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see your submitted assignment in the Assignment Dashboard and download the Digital Receipt as a backup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116372-0691-AB87-CB2E-119CFBCC1C07}"/>
              </a:ext>
            </a:extLst>
          </p:cNvPr>
          <p:cNvCxnSpPr/>
          <p:nvPr/>
        </p:nvCxnSpPr>
        <p:spPr>
          <a:xfrm>
            <a:off x="4829142" y="1772321"/>
            <a:ext cx="0" cy="5394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C98C56-84A8-7B50-8A4D-FD30F633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572" y="2550190"/>
            <a:ext cx="8988855" cy="3992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39555-DFEB-69FF-017E-A01FE8C5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8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Turnitin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Submission is a formal submission, it’s not a trial.</a:t>
            </a:r>
          </a:p>
          <a:p>
            <a:pPr>
              <a:lnSpc>
                <a:spcPct val="11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Timing for Similarity Report generation:</a:t>
            </a:r>
            <a:b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(if re-submission is allowed)</a:t>
            </a:r>
          </a:p>
          <a:p>
            <a:pPr lvl="1">
              <a:lnSpc>
                <a:spcPct val="110000"/>
              </a:lnSpc>
            </a:pP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first three resubmissions will generate a new Similarity Report straight away. After three attempts, a 24-hour wait is enforced to generate Similarity Reports for all subsequent resubmissions.</a:t>
            </a:r>
          </a:p>
          <a:p>
            <a:pPr>
              <a:lnSpc>
                <a:spcPct val="11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have submitted the assignment before deadline, you are not allowed to submit the assignment again after deadline even if the assignment allow late submission.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28286-ABDD-A651-EF7C-5ED1E4C1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7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12E1-EA1D-0244-94BC-EEF49072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Important Message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0F033-24AB-5714-9ED1-A92F91399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8BE97-0708-ECD1-076E-707195F0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EB980-3F2C-CE25-2A9A-6D6DD6B7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84" y="2604383"/>
            <a:ext cx="5573049" cy="3312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0EB40-A814-D23D-5100-73C89D314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4383"/>
            <a:ext cx="5555166" cy="3312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14E351-7FA0-F9A3-5B68-F206C666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0"/>
            <a:ext cx="10515600" cy="1325563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Zoom Classroom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9A5C3F7-AFAC-F5E7-7DB6-4F7207B215D0}"/>
              </a:ext>
            </a:extLst>
          </p:cNvPr>
          <p:cNvSpPr/>
          <p:nvPr/>
        </p:nvSpPr>
        <p:spPr>
          <a:xfrm>
            <a:off x="5778571" y="4142078"/>
            <a:ext cx="634858" cy="484632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37DEE3-FD32-F88E-1E9F-5988CAA7221C}"/>
              </a:ext>
            </a:extLst>
          </p:cNvPr>
          <p:cNvSpPr/>
          <p:nvPr/>
        </p:nvSpPr>
        <p:spPr>
          <a:xfrm>
            <a:off x="218417" y="3588773"/>
            <a:ext cx="4284757" cy="4227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6A57469-0A01-8A34-4316-DBD95401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0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1FA5E-CDF8-C648-D5AC-7630C3F1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95" y="1392580"/>
            <a:ext cx="1210770" cy="12159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A92941E-0B1B-97A0-51E4-3100021C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76" y="1390360"/>
            <a:ext cx="9013723" cy="1325563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HK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lackboard Learn Mobile App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1B0256-5E1F-DE1D-0822-24C6BBAA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Not all course content is supported by the Mobile App, please check here for details: (</a:t>
            </a:r>
            <a:r>
              <a:rPr lang="en-US" altLang="zh-T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hlinkClick r:id="rId3"/>
              </a:rPr>
              <a:t>https://help.blackboard.com/Learn/Instructor/Course_Content/Mobile_Friendly_Courses/Supported_Course_Content_in_Blackboard_App</a:t>
            </a: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Third-party integrated contents are required to open via desktop web browsers. (e.g. Panopto, Turnitin, Zoom, uReply …etc.)</a:t>
            </a:r>
          </a:p>
          <a:p>
            <a:pPr>
              <a:lnSpc>
                <a:spcPct val="120000"/>
              </a:lnSpc>
            </a:pPr>
            <a:r>
              <a:rPr lang="en-US" altLang="zh-TW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 important events such as online tests, exam …etc. make sure to use the desktop web browsers. 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TW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2F687D-BA85-7BB6-45AB-39431EA4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86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TWC ChatGPT Portal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854035"/>
            <a:ext cx="10616381" cy="38810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ITSO provides ChatGPT Portal at </a:t>
            </a: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https://chatgpt.twc.edu.hk</a:t>
            </a: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based on ChatGPT version 4o and 3.5.</a:t>
            </a:r>
          </a:p>
          <a:p>
            <a:pPr>
              <a:lnSpc>
                <a:spcPct val="120000"/>
              </a:lnSpc>
            </a:pP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use the services:</a:t>
            </a:r>
            <a:endParaRPr lang="en-HK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HK" sz="1600" dirty="0"/>
              <a:t>1.	Login with your College account.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HK" sz="1600" dirty="0"/>
              <a:t>2.	Review and accept the agreement.</a:t>
            </a:r>
          </a:p>
          <a:p>
            <a:pPr marL="914400" lvl="1" indent="-457200">
              <a:lnSpc>
                <a:spcPct val="120000"/>
              </a:lnSpc>
              <a:buAutoNum type="arabicPeriod" startAt="3"/>
            </a:pPr>
            <a:r>
              <a:rPr lang="en-HK" sz="1600" dirty="0"/>
              <a:t>Start interacting with ChatGPT.</a:t>
            </a:r>
          </a:p>
          <a:p>
            <a:pPr marL="914400" lvl="1" indent="-457200">
              <a:lnSpc>
                <a:spcPct val="120000"/>
              </a:lnSpc>
              <a:buAutoNum type="arabicPeriod" startAt="3"/>
            </a:pPr>
            <a:r>
              <a:rPr lang="en-HK" sz="1600" dirty="0"/>
              <a:t>Logout when finished using.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features:</a:t>
            </a:r>
            <a:endParaRPr lang="en-HK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HK" sz="1600" dirty="0"/>
              <a:t>1.	Usage quota (100 per academic year)</a:t>
            </a:r>
          </a:p>
          <a:p>
            <a:pPr marL="914400" lvl="1" indent="-457200">
              <a:lnSpc>
                <a:spcPct val="120000"/>
              </a:lnSpc>
              <a:buAutoNum type="arabicPeriod" startAt="2"/>
            </a:pPr>
            <a:r>
              <a:rPr lang="en-HK" sz="1600" dirty="0"/>
              <a:t>Start a new conversation</a:t>
            </a:r>
          </a:p>
          <a:p>
            <a:pPr marL="914400" lvl="1" indent="-457200">
              <a:lnSpc>
                <a:spcPct val="120000"/>
              </a:lnSpc>
              <a:buAutoNum type="arabicPeriod" startAt="2"/>
            </a:pPr>
            <a:r>
              <a:rPr lang="en-HK" sz="1600" dirty="0"/>
              <a:t>Discussion history</a:t>
            </a:r>
          </a:p>
          <a:p>
            <a:pPr>
              <a:lnSpc>
                <a:spcPct val="120000"/>
              </a:lnSpc>
            </a:pP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</a:t>
            </a:r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itso</a:t>
            </a: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@twc.edu.hk</a:t>
            </a: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support.</a:t>
            </a:r>
            <a:endParaRPr lang="en-HK" sz="2000" dirty="0"/>
          </a:p>
          <a:p>
            <a:pPr marL="457200" indent="-457200">
              <a:buAutoNum type="arabicPeriod" startAt="2"/>
            </a:pPr>
            <a:endParaRPr lang="en-HK" sz="2600" dirty="0"/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16315-72B8-AA17-6CE0-4602A9A1D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911" y="3429000"/>
            <a:ext cx="5020070" cy="31336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32D41-9149-3169-4C5F-AA7B62D7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2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12E1-EA1D-0244-94BC-EEF49072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 Facilities &amp;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486D1-6F1C-FA4F-71BE-F70FEEA7E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9665D-24EB-53AD-5E82-0C948B5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82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A47C2-413D-422F-BBEF-E351C8A08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1" r="16781"/>
          <a:stretch/>
        </p:blipFill>
        <p:spPr>
          <a:xfrm>
            <a:off x="0" y="0"/>
            <a:ext cx="1219198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DF8ADE-0249-4E1E-B91C-4B92FD7A5B91}"/>
              </a:ext>
            </a:extLst>
          </p:cNvPr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Computer Laboratories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C2ADEA53-5C99-43C2-84CF-D9EC5E25E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148908"/>
              </p:ext>
            </p:extLst>
          </p:nvPr>
        </p:nvGraphicFramePr>
        <p:xfrm>
          <a:off x="1291100" y="2305673"/>
          <a:ext cx="9609799" cy="38591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2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28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31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Campus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Photocopier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Opening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Hours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0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KPC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603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Library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opens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30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604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Library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opens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30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905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no class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30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MKA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1201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no class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30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KHC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534033"/>
                  </a:ext>
                </a:extLst>
              </a:tr>
              <a:tr h="54030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TSTC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505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112238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9E9BB6F-B1C9-F9A0-4AB8-66555810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34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chairs and tables&#10;&#10;Description automatically generated with low confidence">
            <a:extLst>
              <a:ext uri="{FF2B5EF4-FFF2-40B4-BE49-F238E27FC236}">
                <a16:creationId xmlns:a16="http://schemas.microsoft.com/office/drawing/2014/main" id="{66F17672-61C2-1E0A-B70F-929466349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80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DF8ADE-0249-4E1E-B91C-4B92FD7A5B91}"/>
              </a:ext>
            </a:extLst>
          </p:cNvPr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 Commons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BDACAD80-ABEE-4E7E-80C3-390A84363F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343379"/>
              </p:ext>
            </p:extLst>
          </p:nvPr>
        </p:nvGraphicFramePr>
        <p:xfrm>
          <a:off x="1524000" y="2302358"/>
          <a:ext cx="9311148" cy="3842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87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20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Campus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Room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Photocopier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Opening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Hours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94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KPC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1/F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943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7/F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94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MKB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1201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94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KHC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16/F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534033"/>
                  </a:ext>
                </a:extLst>
              </a:tr>
              <a:tr h="47194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TSTC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41541"/>
                  </a:ext>
                </a:extLst>
              </a:tr>
              <a:tr h="471943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4/F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682684"/>
                  </a:ext>
                </a:extLst>
              </a:tr>
              <a:tr h="471943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5/F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When Campus opens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747043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125D99-9991-D49A-6815-867A82C7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76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loor, indoor, room&#10;&#10;Description automatically generated">
            <a:extLst>
              <a:ext uri="{FF2B5EF4-FFF2-40B4-BE49-F238E27FC236}">
                <a16:creationId xmlns:a16="http://schemas.microsoft.com/office/drawing/2014/main" id="{688F3850-51F4-459B-BB59-5AB261B72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" b="1128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4B86DB-8379-4C77-9DDE-50C25B531179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DF8ADE-0249-4E1E-B91C-4B92FD7A5B91}"/>
              </a:ext>
            </a:extLst>
          </p:cNvPr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Access the Classrooms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5561A-FECB-4275-A63F-7EDE99C84973}"/>
              </a:ext>
            </a:extLst>
          </p:cNvPr>
          <p:cNvSpPr txBox="1"/>
          <p:nvPr/>
        </p:nvSpPr>
        <p:spPr>
          <a:xfrm>
            <a:off x="952500" y="4668187"/>
            <a:ext cx="10286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 normal circumstance, you can access the classrooms, computer laboratories, and learning commons by your Student ID card.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87AD80-C50B-12C8-4153-9B2F06901B84}"/>
              </a:ext>
            </a:extLst>
          </p:cNvPr>
          <p:cNvSpPr/>
          <p:nvPr/>
        </p:nvSpPr>
        <p:spPr>
          <a:xfrm>
            <a:off x="7251459" y="2401711"/>
            <a:ext cx="2299855" cy="2239022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pic>
        <p:nvPicPr>
          <p:cNvPr id="6" name="Picture 5" descr="A picture containing text, electronics, calculator&#10;&#10;Description automatically generated">
            <a:extLst>
              <a:ext uri="{FF2B5EF4-FFF2-40B4-BE49-F238E27FC236}">
                <a16:creationId xmlns:a16="http://schemas.microsoft.com/office/drawing/2014/main" id="{DC1E897F-102C-718C-552E-E5C90A22F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87" y="2692959"/>
            <a:ext cx="1303785" cy="1649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B69B2D-668B-C661-CA28-465D937DC196}"/>
              </a:ext>
            </a:extLst>
          </p:cNvPr>
          <p:cNvSpPr txBox="1"/>
          <p:nvPr/>
        </p:nvSpPr>
        <p:spPr>
          <a:xfrm>
            <a:off x="9660020" y="3286705"/>
            <a:ext cx="193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400" dirty="0">
                <a:solidFill>
                  <a:schemeClr val="bg1"/>
                </a:solidFill>
              </a:rPr>
              <a:t>White Colour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1807E3E-2CA2-7BAE-AB1A-F2C78E483AAD}"/>
              </a:ext>
            </a:extLst>
          </p:cNvPr>
          <p:cNvSpPr txBox="1">
            <a:spLocks/>
          </p:cNvSpPr>
          <p:nvPr/>
        </p:nvSpPr>
        <p:spPr>
          <a:xfrm>
            <a:off x="9220200" y="63650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A77AD-D53F-454C-88CB-E6DDD103E016}" type="slidenum">
              <a:rPr lang="en-US" sz="1400" smtClean="0">
                <a:solidFill>
                  <a:schemeClr val="bg1">
                    <a:lumMod val="85000"/>
                  </a:schemeClr>
                </a:solidFill>
              </a:rPr>
              <a:pPr/>
              <a:t>26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92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A27D93-1EDA-B4ED-E584-F310C7F0F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" y="-11484"/>
            <a:ext cx="479202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4B86DB-8379-4C77-9DDE-50C25B531179}"/>
              </a:ext>
            </a:extLst>
          </p:cNvPr>
          <p:cNvSpPr/>
          <p:nvPr/>
        </p:nvSpPr>
        <p:spPr>
          <a:xfrm>
            <a:off x="0" y="0"/>
            <a:ext cx="12206094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DF8ADE-0249-4E1E-B91C-4B92FD7A5B91}"/>
              </a:ext>
            </a:extLst>
          </p:cNvPr>
          <p:cNvSpPr/>
          <p:nvPr/>
        </p:nvSpPr>
        <p:spPr>
          <a:xfrm>
            <a:off x="1456736" y="46169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Attendance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5561A-FECB-4275-A63F-7EDE99C84973}"/>
              </a:ext>
            </a:extLst>
          </p:cNvPr>
          <p:cNvSpPr txBox="1"/>
          <p:nvPr/>
        </p:nvSpPr>
        <p:spPr>
          <a:xfrm>
            <a:off x="5156881" y="2009028"/>
            <a:ext cx="67570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To take attendance by tapping your student card on the attendance card reader (black color)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Located at the Lectern or the entrance for some laboratories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KPC Lecture theatres with additional readers at entrance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Ensure to tap the attendance card reader within 10 minutes before and 20 minutes after the class start time.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87AD80-C50B-12C8-4153-9B2F06901B84}"/>
              </a:ext>
            </a:extLst>
          </p:cNvPr>
          <p:cNvSpPr/>
          <p:nvPr/>
        </p:nvSpPr>
        <p:spPr>
          <a:xfrm>
            <a:off x="855408" y="1720645"/>
            <a:ext cx="2469000" cy="234043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69B2D-668B-C661-CA28-465D937DC196}"/>
              </a:ext>
            </a:extLst>
          </p:cNvPr>
          <p:cNvSpPr txBox="1"/>
          <p:nvPr/>
        </p:nvSpPr>
        <p:spPr>
          <a:xfrm>
            <a:off x="1285822" y="202869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Black Colour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52513F0-7BBF-42BF-1158-CA74D4AC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3891" y="6365228"/>
            <a:ext cx="2743200" cy="365125"/>
          </a:xfrm>
        </p:spPr>
        <p:txBody>
          <a:bodyPr/>
          <a:lstStyle/>
          <a:p>
            <a:fld id="{919A77AD-D53F-454C-88CB-E6DDD103E016}" type="slidenum">
              <a:rPr lang="en-US" sz="1400" smtClean="0">
                <a:solidFill>
                  <a:schemeClr val="bg1">
                    <a:lumMod val="85000"/>
                  </a:schemeClr>
                </a:solidFill>
              </a:rPr>
              <a:t>27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E717D4-7417-5A50-EEA1-1D30393A8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99" y="2437290"/>
            <a:ext cx="1728154" cy="11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474" y="4399031"/>
            <a:ext cx="375346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Wi-Fi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91" y="1300077"/>
            <a:ext cx="5877232" cy="49947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Full Campus Coverage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Use </a:t>
            </a:r>
            <a:r>
              <a:rPr lang="en-US" sz="2000" b="1" dirty="0"/>
              <a:t>TWC_WiFi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Use </a:t>
            </a:r>
            <a:r>
              <a:rPr lang="en-US" sz="2000" b="1" dirty="0"/>
              <a:t>eduroam</a:t>
            </a:r>
            <a:r>
              <a:rPr lang="en-US" sz="2000" dirty="0"/>
              <a:t> when travelled to other universities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Help available at: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>
                <a:hlinkClick r:id="rId2"/>
              </a:rPr>
              <a:t>https://www.twc.edu.hk/en/Administration_Units/itso/help_and_support/help-wifi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000" dirty="0"/>
              <a:t>Call IT Helpdesk if there is problem (3190 6640)</a:t>
            </a:r>
          </a:p>
        </p:txBody>
      </p:sp>
      <p:pic>
        <p:nvPicPr>
          <p:cNvPr id="4" name="Picture 3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4EDAEC0D-09EA-4E14-AA9E-CF94A51CD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857" y="2289032"/>
            <a:ext cx="3098698" cy="227993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FC85F-B388-3E32-AD5C-6FF98302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56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C3A7F0-BF10-4486-85D0-278F1BEFED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3" y="2336487"/>
            <a:ext cx="7207045" cy="3805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453726-732D-4184-9F2B-732D2BC4EBC9}"/>
              </a:ext>
            </a:extLst>
          </p:cNvPr>
          <p:cNvSpPr/>
          <p:nvPr/>
        </p:nvSpPr>
        <p:spPr>
          <a:xfrm>
            <a:off x="838200" y="6117087"/>
            <a:ext cx="5724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manage your Microsoft account:  </a:t>
            </a:r>
            <a:r>
              <a:rPr lang="en-US" sz="1600" dirty="0">
                <a:solidFill>
                  <a:srgbClr val="0563C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https://portal.office.com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482566D-6B04-47B7-9732-39EB6080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Microsoft 365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6731C7-3BB8-48A3-B31C-B78F636F6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245" y="2053141"/>
            <a:ext cx="3667624" cy="381683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can install office on up to 5 PCs or Macs, 5 tablets, and 5 smartphones.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Microsoft Outlook App for mobile, other mail clients may have authentication and stability problem.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 use of OneDrive cloud storage for access files anywhere, back up and protect, share and collaborate.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House keeping your Microsoft account storage regularly.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2CDA531-3D15-4C16-8656-A16ABF5CD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72" y="5770342"/>
            <a:ext cx="709545" cy="709545"/>
          </a:xfrm>
          <a:prstGeom prst="rect">
            <a:avLst/>
          </a:prstGeom>
        </p:spPr>
      </p:pic>
      <p:pic>
        <p:nvPicPr>
          <p:cNvPr id="8" name="Picture 7" descr="A picture containing drawing, hat&#10;&#10;Description automatically generated">
            <a:extLst>
              <a:ext uri="{FF2B5EF4-FFF2-40B4-BE49-F238E27FC236}">
                <a16:creationId xmlns:a16="http://schemas.microsoft.com/office/drawing/2014/main" id="{31379498-E736-4578-A03F-8A14BD7CF8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r="17782"/>
          <a:stretch/>
        </p:blipFill>
        <p:spPr>
          <a:xfrm>
            <a:off x="10322841" y="5762315"/>
            <a:ext cx="762342" cy="7095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FB8D72-CAF8-D014-034A-34A224E9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9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 account is the basis for all IT facilities and web systems in Tung Wah College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Users must comply with Acceptable Use Policy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https://www.twc.edu.hk/itso</a:t>
            </a:r>
            <a:endParaRPr lang="en-US" dirty="0">
              <a:solidFill>
                <a:schemeClr val="accent1"/>
              </a:solidFill>
            </a:endParaRP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About ITSO -&gt; Policies, Forms and Procedures</a:t>
            </a:r>
          </a:p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not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 password with </a:t>
            </a: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anyone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 write down your password in email </a:t>
            </a:r>
          </a:p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password regularly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accent1"/>
                </a:solidFill>
                <a:ea typeface="+mn-lt"/>
                <a:cs typeface="+mn-lt"/>
                <a:hlinkClick r:id="rId4"/>
              </a:rPr>
              <a:t>https://www.twc.edu.hk/changepass/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BAD76-2203-087E-64A5-6DAADA918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666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4A4B81-DC7B-43D1-8563-2A7A516A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533" y="1014013"/>
            <a:ext cx="6271513" cy="5648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0E5BE6B-77D9-4BAF-AE66-8DD207F59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0"/>
            <a:ext cx="4487333" cy="132556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Other Student Systems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C8D50E4-1E55-4362-9D31-AEF1F326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2270"/>
            <a:ext cx="4487333" cy="30846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Room Booking System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Community Service Programme System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e-Portfolio System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Student Locker System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347B0-156B-BC7A-1A30-D38FDFFB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51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B8FAA4-7EAA-4BE0-BB69-F0C91F875022}"/>
              </a:ext>
            </a:extLst>
          </p:cNvPr>
          <p:cNvSpPr/>
          <p:nvPr/>
        </p:nvSpPr>
        <p:spPr>
          <a:xfrm>
            <a:off x="-2" y="1428844"/>
            <a:ext cx="58276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Notebook </a:t>
            </a:r>
          </a:p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Ownership </a:t>
            </a:r>
          </a:p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Program 2025</a:t>
            </a:r>
          </a:p>
          <a:p>
            <a:pPr algn="ctr"/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 Students, Staff and Alumni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C9FE0-F394-1940-E0C4-7EBC03BC4F93}"/>
              </a:ext>
            </a:extLst>
          </p:cNvPr>
          <p:cNvSpPr txBox="1"/>
          <p:nvPr/>
        </p:nvSpPr>
        <p:spPr>
          <a:xfrm>
            <a:off x="0" y="4595551"/>
            <a:ext cx="58276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 Ordering Date: </a:t>
            </a:r>
            <a:b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Aug 2025 – 31 Oct 2025</a:t>
            </a:r>
            <a:endParaRPr lang="en-HK" sz="26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53B45-E94C-A02D-C893-BA52868C00B0}"/>
              </a:ext>
            </a:extLst>
          </p:cNvPr>
          <p:cNvSpPr txBox="1"/>
          <p:nvPr/>
        </p:nvSpPr>
        <p:spPr>
          <a:xfrm>
            <a:off x="0" y="6278188"/>
            <a:ext cx="1219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https://www.twc.edu.hk/en/Administration_Units/itso</a:t>
            </a:r>
            <a:endParaRPr lang="en-HK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0C6DD-09BD-402A-621A-63EE84A2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 descr="A computer with a keyboard and a screen&#10;&#10;AI-generated content may be incorrect.">
            <a:extLst>
              <a:ext uri="{FF2B5EF4-FFF2-40B4-BE49-F238E27FC236}">
                <a16:creationId xmlns:a16="http://schemas.microsoft.com/office/drawing/2014/main" id="{3788BAD2-F84A-FA11-821B-A54D45522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24" y="790354"/>
            <a:ext cx="4176648" cy="2096002"/>
          </a:xfrm>
          <a:prstGeom prst="rect">
            <a:avLst/>
          </a:prstGeom>
        </p:spPr>
      </p:pic>
      <p:pic>
        <p:nvPicPr>
          <p:cNvPr id="10" name="Picture 9" descr="A computer with a colorful background&#10;&#10;AI-generated content may be incorrect.">
            <a:extLst>
              <a:ext uri="{FF2B5EF4-FFF2-40B4-BE49-F238E27FC236}">
                <a16:creationId xmlns:a16="http://schemas.microsoft.com/office/drawing/2014/main" id="{76939926-C743-2B37-6F7C-E326B1101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24" y="2863805"/>
            <a:ext cx="4176651" cy="2096003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CD940C8-17AE-86F4-113F-D6E3F4DD4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44" y="4896043"/>
            <a:ext cx="3657607" cy="12466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1B6EFC-508D-72DF-C8F3-3714F9944AAA}"/>
              </a:ext>
            </a:extLst>
          </p:cNvPr>
          <p:cNvSpPr/>
          <p:nvPr/>
        </p:nvSpPr>
        <p:spPr>
          <a:xfrm>
            <a:off x="7023124" y="4959807"/>
            <a:ext cx="4176648" cy="1161457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498260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E2E342-8BA6-61F2-5203-CD26445D3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74" y="1292897"/>
            <a:ext cx="8383187" cy="5216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CBD62F-946C-477B-9203-1F57CE394CCD}"/>
              </a:ext>
            </a:extLst>
          </p:cNvPr>
          <p:cNvSpPr txBox="1"/>
          <p:nvPr/>
        </p:nvSpPr>
        <p:spPr>
          <a:xfrm>
            <a:off x="468572" y="3661981"/>
            <a:ext cx="2521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3A3C7-0C47-D23F-73F2-0030677EE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93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A note pinned to a black background&#10;&#10;Description automatically generated">
            <a:extLst>
              <a:ext uri="{FF2B5EF4-FFF2-40B4-BE49-F238E27FC236}">
                <a16:creationId xmlns:a16="http://schemas.microsoft.com/office/drawing/2014/main" id="{3683AB30-0876-F709-B086-9DC2CD674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24781"/>
            <a:ext cx="5291666" cy="5053541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0152871-7679-3E05-ACF9-3E0810D3F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3429000"/>
            <a:ext cx="5291667" cy="10451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B0E378-CAA5-9488-437D-D332862B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3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Update Mobile &amp; Personal email in PowerCampus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help to update your mobile and personal email address in PowerCampus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Login </a:t>
            </a:r>
            <a:r>
              <a:rPr lang="en-US" sz="20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https://selfservice.twc.edu.hk</a:t>
            </a:r>
            <a:endParaRPr lang="en-US" sz="2000" dirty="0">
              <a:solidFill>
                <a:schemeClr val="accent1"/>
              </a:solidFill>
            </a:endParaRP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 to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 Profile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-&gt;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Information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Update your personal information particularly your mobile and personal email address.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will be useful for various activities in the College in your study life.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E1988-B3B0-CC51-043B-6D05C070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12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Multifactor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Enhance the protection of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Microsoft 365 account even if the password is compromised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Detail setup guide will be provided and can be found in TWC website 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https://www.twc.edu.hk/itso</a:t>
            </a:r>
            <a:endParaRPr lang="en-US" dirty="0">
              <a:solidFill>
                <a:schemeClr val="accent1"/>
              </a:solidFill>
            </a:endParaRP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&amp; Support -&gt; Multifactor Authentication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A99FEA-DCBD-4A90-A58C-507ABA185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23" y="4451230"/>
            <a:ext cx="4615724" cy="24067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9DA8C-E5D4-8098-7BF6-8099C1CA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88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Authentication Methods Suggestion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4036"/>
            <a:ext cx="7401232" cy="206209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the “Authenticator app” for the primary authentication method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the Internet and it is convenient while traveling overseas.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Input your mobile number as an alternative method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case your phone is lost or damaged, need to change the authentication method… etc.  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D12619-1C30-EDB2-6ADA-F2EECB4549BC}"/>
              </a:ext>
            </a:extLst>
          </p:cNvPr>
          <p:cNvGrpSpPr/>
          <p:nvPr/>
        </p:nvGrpSpPr>
        <p:grpSpPr>
          <a:xfrm>
            <a:off x="8377085" y="2306476"/>
            <a:ext cx="3667682" cy="4113989"/>
            <a:chOff x="8207159" y="2246242"/>
            <a:chExt cx="3735407" cy="4190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CC1673-5A75-C135-BD59-7535DC02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03" t="3406" r="5190" b="8551"/>
            <a:stretch/>
          </p:blipFill>
          <p:spPr>
            <a:xfrm>
              <a:off x="8207159" y="2246242"/>
              <a:ext cx="3735407" cy="419069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96704B-2E0B-835C-A82E-DBAD0638567C}"/>
                </a:ext>
              </a:extLst>
            </p:cNvPr>
            <p:cNvSpPr/>
            <p:nvPr/>
          </p:nvSpPr>
          <p:spPr>
            <a:xfrm>
              <a:off x="8414425" y="2894260"/>
              <a:ext cx="807395" cy="189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</p:grpSp>
      <p:pic>
        <p:nvPicPr>
          <p:cNvPr id="9" name="Picture 8" descr="A blue logo with a person in the middle&#10;&#10;Description automatically generated">
            <a:extLst>
              <a:ext uri="{FF2B5EF4-FFF2-40B4-BE49-F238E27FC236}">
                <a16:creationId xmlns:a16="http://schemas.microsoft.com/office/drawing/2014/main" id="{A8F67FE2-7EE4-9B1B-7683-74400257B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5" y="2854034"/>
            <a:ext cx="760215" cy="760215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F98EC4B9-39CA-AFAD-B318-E0164BEF4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897" y="5183768"/>
            <a:ext cx="2272306" cy="12541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763913-60F6-36FE-4FFB-48811C61BA8C}"/>
              </a:ext>
            </a:extLst>
          </p:cNvPr>
          <p:cNvSpPr/>
          <p:nvPr/>
        </p:nvSpPr>
        <p:spPr>
          <a:xfrm>
            <a:off x="8495071" y="5496232"/>
            <a:ext cx="3441290" cy="3146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ABF73-79F2-DD77-7FBE-9A74F6C16963}"/>
              </a:ext>
            </a:extLst>
          </p:cNvPr>
          <p:cNvSpPr txBox="1"/>
          <p:nvPr/>
        </p:nvSpPr>
        <p:spPr>
          <a:xfrm>
            <a:off x="255639" y="5051357"/>
            <a:ext cx="5260258" cy="14875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How to Change the Authentication Methods?</a:t>
            </a:r>
          </a:p>
          <a:p>
            <a:pPr marL="571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Login to Microsoft 365 account (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https://www.twc.edu.hk/cloud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)</a:t>
            </a:r>
          </a:p>
          <a:p>
            <a:pPr marL="571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Select “View Account” -&gt; “Security Info”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C9B53C-E439-68C5-6248-7C0D78C0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8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7782CE-8105-2F6E-D106-6A0830E5C744}"/>
              </a:ext>
            </a:extLst>
          </p:cNvPr>
          <p:cNvSpPr/>
          <p:nvPr/>
        </p:nvSpPr>
        <p:spPr>
          <a:xfrm>
            <a:off x="0" y="5806108"/>
            <a:ext cx="12260826" cy="10518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Email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Email is the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official channel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communication in TWC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check your email everyday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student email for all College related communication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NOT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your personal email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69D5D93-5DA6-4E5E-ABEC-7DF728371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53" y="5935445"/>
            <a:ext cx="784443" cy="784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21070-B3CD-4A03-B95E-69A50F458C46}"/>
              </a:ext>
            </a:extLst>
          </p:cNvPr>
          <p:cNvSpPr txBox="1"/>
          <p:nvPr/>
        </p:nvSpPr>
        <p:spPr>
          <a:xfrm>
            <a:off x="2406233" y="6004500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Microsoft Outlook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the only supported client for Windows, MacOS, iOS, iPadOS and Android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435A87-2BA5-1553-09EA-7BDD3409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92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Beware of Phishing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Training materials can be found in the TWC website ITSO Help and Support section</a:t>
            </a:r>
          </a:p>
          <a:p>
            <a:r>
              <a:rPr lang="en-H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Topics includes:</a:t>
            </a:r>
          </a:p>
          <a:p>
            <a:pPr marL="457200" lvl="1" indent="0">
              <a:buNone/>
            </a:pP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	How to spot phishing e-mails?</a:t>
            </a:r>
          </a:p>
          <a:p>
            <a:pPr marL="457200" lvl="1" indent="0">
              <a:buNone/>
            </a:pP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應對釣魚電郵基本功</a:t>
            </a:r>
            <a:endParaRPr lang="en-HK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	Exposing Phishing websites</a:t>
            </a:r>
          </a:p>
          <a:p>
            <a:pPr marL="457200" lvl="1" indent="0">
              <a:buNone/>
            </a:pP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識破釣魚網站</a:t>
            </a:r>
            <a:endParaRPr lang="en-HK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	Beware of Virus or Malware Attacks</a:t>
            </a:r>
          </a:p>
          <a:p>
            <a:pPr marL="457200" lvl="1" indent="0">
              <a:buNone/>
            </a:pP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慎防電腦病毒攻擊</a:t>
            </a: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H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	Beware of Business E-mail Compromise</a:t>
            </a:r>
          </a:p>
          <a:p>
            <a:pPr marL="457200" lvl="1" indent="0">
              <a:buNone/>
            </a:pP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商務電郵詐騙勿上當</a:t>
            </a:r>
            <a:endParaRPr lang="en-HK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Report Phishing scams</a:t>
            </a:r>
          </a:p>
        </p:txBody>
      </p:sp>
      <p:pic>
        <p:nvPicPr>
          <p:cNvPr id="5" name="Picture 4" descr="A fishing hook with a mail and envelope&#10;&#10;Description automatically generated">
            <a:extLst>
              <a:ext uri="{FF2B5EF4-FFF2-40B4-BE49-F238E27FC236}">
                <a16:creationId xmlns:a16="http://schemas.microsoft.com/office/drawing/2014/main" id="{06FF8607-A533-C8CD-6A10-B10AD75C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748" y="3278011"/>
            <a:ext cx="4944052" cy="2595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F7D05-6717-DF11-7A69-A6D5E004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2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AD67-6EC4-164F-BC37-F775E00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Password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BDB5-1D67-A54E-9DDB-52ACB0DE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4034"/>
            <a:ext cx="6209000" cy="343861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Account Lockout 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account will be locked after 5 failure attempts to enter a correct password. The lockout time is </a:t>
            </a:r>
            <a:r>
              <a:rPr lang="en-US" sz="2300" dirty="0">
                <a:solidFill>
                  <a:srgbClr val="FF0000"/>
                </a:solidFill>
              </a:rPr>
              <a:t>15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minutes.</a:t>
            </a:r>
          </a:p>
          <a:p>
            <a:pPr>
              <a:lnSpc>
                <a:spcPct val="110000"/>
              </a:lnSpc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 Password 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 to </a:t>
            </a:r>
            <a:r>
              <a:rPr lang="en-US" sz="2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TWC website 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-&gt; </a:t>
            </a:r>
            <a:r>
              <a:rPr lang="en-US" sz="2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Students 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-&gt; </a:t>
            </a:r>
          </a:p>
          <a:p>
            <a:pPr marL="690563" lvl="1" indent="0">
              <a:lnSpc>
                <a:spcPct val="110000"/>
              </a:lnSpc>
              <a:buNone/>
            </a:pPr>
            <a:r>
              <a:rPr lang="en-US" sz="2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Technology 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-&gt; </a:t>
            </a:r>
            <a:endParaRPr lang="en-US" sz="23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90563" lvl="1" indent="0">
              <a:lnSpc>
                <a:spcPct val="110000"/>
              </a:lnSpc>
              <a:buNone/>
            </a:pPr>
            <a:r>
              <a:rPr lang="en-US" sz="2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TWC Online Password Management System</a:t>
            </a:r>
          </a:p>
          <a:p>
            <a:pPr>
              <a:lnSpc>
                <a:spcPct val="110000"/>
              </a:lnSpc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Lost Password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contact ITSO at 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itso@twc.edu.hk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Self Reset Password System</a:t>
            </a:r>
          </a:p>
          <a:p>
            <a:pPr marL="684213" lvl="1" indent="0">
              <a:lnSpc>
                <a:spcPct val="110000"/>
              </a:lnSpc>
              <a:buNone/>
            </a:pPr>
            <a:r>
              <a:rPr lang="en-US" sz="23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https://www.twc.edu.hk/stu_reset_pwd</a:t>
            </a:r>
            <a:endParaRPr lang="en-US" sz="23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endParaRPr lang="en-US" sz="2000" i="1" dirty="0"/>
          </a:p>
          <a:p>
            <a:pPr lvl="1"/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1B0A4-F0BD-419A-B0C8-DC8209621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76" y="2715923"/>
            <a:ext cx="5243124" cy="38515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B3C23-4448-2D21-DF5B-5E364C33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95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97DB0F6093FC4D8139EC60FAEFF745" ma:contentTypeVersion="18" ma:contentTypeDescription="Create a new document." ma:contentTypeScope="" ma:versionID="0ac94fb08680ea881c0ddd7ba34a5d62">
  <xsd:schema xmlns:xsd="http://www.w3.org/2001/XMLSchema" xmlns:xs="http://www.w3.org/2001/XMLSchema" xmlns:p="http://schemas.microsoft.com/office/2006/metadata/properties" xmlns:ns2="8626ffeb-6034-41ba-bfa4-1908675a2237" xmlns:ns3="a9fb8fdc-6900-40ad-b890-a18268eb889b" targetNamespace="http://schemas.microsoft.com/office/2006/metadata/properties" ma:root="true" ma:fieldsID="b3fa22835be7c6319f874a152dbc6fe4" ns2:_="" ns3:_="">
    <xsd:import namespace="8626ffeb-6034-41ba-bfa4-1908675a2237"/>
    <xsd:import namespace="a9fb8fdc-6900-40ad-b890-a18268eb8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6ffeb-6034-41ba-bfa4-1908675a2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757b0a-27c7-4c5c-86d7-8bd15318f5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fb8fdc-6900-40ad-b890-a18268eb889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e49f8e5-cb57-40b7-a054-6343af0628ba}" ma:internalName="TaxCatchAll" ma:showField="CatchAllData" ma:web="a9fb8fdc-6900-40ad-b890-a18268eb88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26ffeb-6034-41ba-bfa4-1908675a2237">
      <Terms xmlns="http://schemas.microsoft.com/office/infopath/2007/PartnerControls"/>
    </lcf76f155ced4ddcb4097134ff3c332f>
    <TaxCatchAll xmlns="a9fb8fdc-6900-40ad-b890-a18268eb889b" xsi:nil="true"/>
  </documentManagement>
</p:properties>
</file>

<file path=customXml/itemProps1.xml><?xml version="1.0" encoding="utf-8"?>
<ds:datastoreItem xmlns:ds="http://schemas.openxmlformats.org/officeDocument/2006/customXml" ds:itemID="{5B73BADF-B5F2-4719-B4BF-219CEBF77C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C493A2-D66F-4278-83BB-08C83951890F}">
  <ds:schemaRefs>
    <ds:schemaRef ds:uri="8626ffeb-6034-41ba-bfa4-1908675a2237"/>
    <ds:schemaRef ds:uri="a9fb8fdc-6900-40ad-b890-a18268eb88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C89B979-0633-4217-BFE2-C566457D68BF}">
  <ds:schemaRefs>
    <ds:schemaRef ds:uri="8626ffeb-6034-41ba-bfa4-1908675a2237"/>
    <ds:schemaRef ds:uri="a9fb8fdc-6900-40ad-b890-a18268eb88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1366</Words>
  <Application>Microsoft Office PowerPoint</Application>
  <PresentationFormat>Widescreen</PresentationFormat>
  <Paragraphs>252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Wingdings</vt:lpstr>
      <vt:lpstr>Office Theme</vt:lpstr>
      <vt:lpstr>Student Orientation  2025</vt:lpstr>
      <vt:lpstr>Important Message</vt:lpstr>
      <vt:lpstr>Computer Account</vt:lpstr>
      <vt:lpstr>Update Mobile &amp; Personal email in PowerCampus</vt:lpstr>
      <vt:lpstr>Multifactor Authentication</vt:lpstr>
      <vt:lpstr>Authentication Methods Suggestion</vt:lpstr>
      <vt:lpstr>Email Communication</vt:lpstr>
      <vt:lpstr>Beware of Phishing Emails</vt:lpstr>
      <vt:lpstr>Password Issues</vt:lpstr>
      <vt:lpstr>Get the Latest Information from TWC Website</vt:lpstr>
      <vt:lpstr>Teaching &amp;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Blackboard Assignment </vt:lpstr>
      <vt:lpstr>Turnitin Assignment </vt:lpstr>
      <vt:lpstr>Turnitin Assignment</vt:lpstr>
      <vt:lpstr>Zoom Classroom</vt:lpstr>
      <vt:lpstr>Blackboard Learn Mobile App</vt:lpstr>
      <vt:lpstr>TWC ChatGPT Portal Services</vt:lpstr>
      <vt:lpstr>IT Facilities &amp; Services</vt:lpstr>
      <vt:lpstr>PowerPoint Presentation</vt:lpstr>
      <vt:lpstr>PowerPoint Presentation</vt:lpstr>
      <vt:lpstr>PowerPoint Presentation</vt:lpstr>
      <vt:lpstr>PowerPoint Presentation</vt:lpstr>
      <vt:lpstr>Wi-Fi Service</vt:lpstr>
      <vt:lpstr>Microsoft 365</vt:lpstr>
      <vt:lpstr>Other Student Systems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Emily WONG (CPRO)</dc:creator>
  <cp:lastModifiedBy>Jennifer NGAN (ITSO)</cp:lastModifiedBy>
  <cp:revision>15</cp:revision>
  <dcterms:created xsi:type="dcterms:W3CDTF">2025-02-06T08:32:07Z</dcterms:created>
  <dcterms:modified xsi:type="dcterms:W3CDTF">2025-08-13T08:34:51Z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0x0101008497DB0F6093FC4D8139EC60FAEFF745</vt:lpwstr>
  </property>
  <property fmtid="{D5CDD505-2E9C-101B-9397-08002B2CF9AE}" pid="3" name="MediaServiceImageTags">
    <vt:lpwstr/>
  </property>
</Properties>
</file>